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7" r:id="rId3"/>
    <p:sldId id="280" r:id="rId4"/>
    <p:sldId id="281" r:id="rId5"/>
    <p:sldId id="282" r:id="rId6"/>
    <p:sldId id="302" r:id="rId7"/>
    <p:sldId id="299" r:id="rId8"/>
    <p:sldId id="300" r:id="rId9"/>
    <p:sldId id="301" r:id="rId10"/>
    <p:sldId id="283" r:id="rId11"/>
    <p:sldId id="284" r:id="rId12"/>
    <p:sldId id="308" r:id="rId13"/>
    <p:sldId id="311" r:id="rId14"/>
    <p:sldId id="285" r:id="rId15"/>
    <p:sldId id="286" r:id="rId16"/>
    <p:sldId id="287" r:id="rId17"/>
    <p:sldId id="288" r:id="rId18"/>
    <p:sldId id="277" r:id="rId19"/>
    <p:sldId id="289" r:id="rId20"/>
    <p:sldId id="278" r:id="rId21"/>
    <p:sldId id="290" r:id="rId22"/>
    <p:sldId id="292" r:id="rId23"/>
    <p:sldId id="293" r:id="rId24"/>
    <p:sldId id="291" r:id="rId25"/>
    <p:sldId id="312" r:id="rId26"/>
    <p:sldId id="294" r:id="rId27"/>
    <p:sldId id="303" r:id="rId28"/>
    <p:sldId id="295" r:id="rId29"/>
    <p:sldId id="304" r:id="rId30"/>
    <p:sldId id="305" r:id="rId31"/>
    <p:sldId id="306" r:id="rId32"/>
    <p:sldId id="296" r:id="rId33"/>
    <p:sldId id="297" r:id="rId34"/>
    <p:sldId id="328" r:id="rId35"/>
    <p:sldId id="310" r:id="rId36"/>
    <p:sldId id="309" r:id="rId37"/>
    <p:sldId id="326" r:id="rId38"/>
    <p:sldId id="313" r:id="rId39"/>
    <p:sldId id="314" r:id="rId40"/>
    <p:sldId id="315" r:id="rId41"/>
    <p:sldId id="316" r:id="rId42"/>
    <p:sldId id="317" r:id="rId43"/>
    <p:sldId id="318" r:id="rId44"/>
    <p:sldId id="319" r:id="rId45"/>
    <p:sldId id="320" r:id="rId46"/>
    <p:sldId id="321" r:id="rId47"/>
    <p:sldId id="322" r:id="rId48"/>
    <p:sldId id="323" r:id="rId49"/>
    <p:sldId id="327" r:id="rId50"/>
    <p:sldId id="324" r:id="rId51"/>
    <p:sldId id="32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3" autoAdjust="0"/>
    <p:restoredTop sz="68283" autoAdjust="0"/>
  </p:normalViewPr>
  <p:slideViewPr>
    <p:cSldViewPr snapToGrid="0">
      <p:cViewPr varScale="1">
        <p:scale>
          <a:sx n="58" d="100"/>
          <a:sy n="58" d="100"/>
        </p:scale>
        <p:origin x="-1480"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A6A84-3CE9-4E37-BA6E-03BBFB3C1ABB}" type="datetimeFigureOut">
              <a:rPr lang="en-US" smtClean="0"/>
              <a:t>8/1/17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E605F-A7A2-4E47-BDC9-446CF573816B}" type="slidenum">
              <a:rPr lang="en-US" smtClean="0"/>
              <a:t>‹#›</a:t>
            </a:fld>
            <a:endParaRPr lang="en-US"/>
          </a:p>
        </p:txBody>
      </p:sp>
    </p:spTree>
    <p:extLst>
      <p:ext uri="{BB962C8B-B14F-4D97-AF65-F5344CB8AC3E}">
        <p14:creationId xmlns:p14="http://schemas.microsoft.com/office/powerpoint/2010/main" val="165735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headsink.files.wordpress.com/2012/03/hipster.jp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8/1/17 07:18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86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http://us.123rf.com/400wm/400/400/johnkwan/johnkwan1008/johnkwan100800099/7596302-yes-no-or-maybe-concepts-of-making-business-decision.jpg</a:t>
            </a:r>
          </a:p>
          <a:p>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59BB0-7B21-402B-96B6-0561969FFD6A}" type="datetime1">
              <a:rPr lang="en-US" smtClean="0"/>
              <a:t>8/1/17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0577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21</a:t>
            </a:fld>
            <a:endParaRPr lang="en-US"/>
          </a:p>
        </p:txBody>
      </p:sp>
    </p:spTree>
    <p:extLst>
      <p:ext uri="{BB962C8B-B14F-4D97-AF65-F5344CB8AC3E}">
        <p14:creationId xmlns:p14="http://schemas.microsoft.com/office/powerpoint/2010/main" val="2986935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Pizza example</a:t>
            </a:r>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24</a:t>
            </a:fld>
            <a:endParaRPr lang="en-US"/>
          </a:p>
        </p:txBody>
      </p:sp>
    </p:spTree>
    <p:extLst>
      <p:ext uri="{BB962C8B-B14F-4D97-AF65-F5344CB8AC3E}">
        <p14:creationId xmlns:p14="http://schemas.microsoft.com/office/powerpoint/2010/main" val="164659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http://openclassroom.stanford.edu/MainFolder/courses/MachineLearning/exercises/ex8materials/ex8b_10.png</a:t>
            </a:r>
          </a:p>
          <a:p>
            <a:r>
              <a:rPr lang="en-US" dirty="0" smtClean="0"/>
              <a:t>http://docs.oracle.com/cd/B28359_01/datamine.111/b28129/img/scatter_plot_nonlinear.gif</a:t>
            </a:r>
          </a:p>
          <a:p>
            <a:r>
              <a:rPr lang="en-US" dirty="0" smtClean="0"/>
              <a:t>http://spectrum.ieee.org/img/RecommendNEWf1-1348253703748.jpg</a:t>
            </a:r>
          </a:p>
          <a:p>
            <a:endParaRPr lang="en-US" dirty="0" smtClean="0"/>
          </a:p>
          <a:p>
            <a:r>
              <a:rPr lang="en-US" dirty="0" smtClean="0"/>
              <a:t>Hogwarts</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t>8/1/17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5952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concept of pattern recognition</a:t>
            </a:r>
            <a:endParaRPr lang="en-US" dirty="0"/>
          </a:p>
        </p:txBody>
      </p:sp>
      <p:sp>
        <p:nvSpPr>
          <p:cNvPr id="4" name="Slide Number Placeholder 3"/>
          <p:cNvSpPr>
            <a:spLocks noGrp="1"/>
          </p:cNvSpPr>
          <p:nvPr>
            <p:ph type="sldNum" sz="quarter" idx="10"/>
          </p:nvPr>
        </p:nvSpPr>
        <p:spPr/>
        <p:txBody>
          <a:bodyPr/>
          <a:lstStyle/>
          <a:p>
            <a:fld id="{FEEF8B44-D96A-4AA0-9682-15B30E942407}" type="slidenum">
              <a:rPr lang="en-US" smtClean="0"/>
              <a:pPr/>
              <a:t>32</a:t>
            </a:fld>
            <a:endParaRPr lang="en-US"/>
          </a:p>
        </p:txBody>
      </p:sp>
    </p:spTree>
    <p:extLst>
      <p:ext uri="{BB962C8B-B14F-4D97-AF65-F5344CB8AC3E}">
        <p14:creationId xmlns:p14="http://schemas.microsoft.com/office/powerpoint/2010/main" val="350747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add their data and ask them what predictions can we make from this data</a:t>
            </a:r>
          </a:p>
          <a:p>
            <a:r>
              <a:rPr lang="en-US" dirty="0" smtClean="0"/>
              <a:t>-they should come up with the questions they should</a:t>
            </a:r>
            <a:r>
              <a:rPr lang="en-US" baseline="0" dirty="0" smtClean="0"/>
              <a:t> ask of the data, which of the four types of problems it is, and tell us a feature that is relevant (or multiple)</a:t>
            </a:r>
            <a:endParaRPr lang="en-US" dirty="0"/>
          </a:p>
        </p:txBody>
      </p:sp>
      <p:sp>
        <p:nvSpPr>
          <p:cNvPr id="4" name="Slide Number Placeholder 3"/>
          <p:cNvSpPr>
            <a:spLocks noGrp="1"/>
          </p:cNvSpPr>
          <p:nvPr>
            <p:ph type="sldNum" sz="quarter" idx="10"/>
          </p:nvPr>
        </p:nvSpPr>
        <p:spPr/>
        <p:txBody>
          <a:bodyPr/>
          <a:lstStyle/>
          <a:p>
            <a:fld id="{B4F2D761-535F-4B99-A030-FE92DB4BC8CC}" type="slidenum">
              <a:rPr lang="en-US" smtClean="0"/>
              <a:t>45</a:t>
            </a:fld>
            <a:endParaRPr lang="en-US"/>
          </a:p>
        </p:txBody>
      </p:sp>
    </p:spTree>
    <p:extLst>
      <p:ext uri="{BB962C8B-B14F-4D97-AF65-F5344CB8AC3E}">
        <p14:creationId xmlns:p14="http://schemas.microsoft.com/office/powerpoint/2010/main" val="790424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2D761-535F-4B99-A030-FE92DB4BC8CC}" type="slidenum">
              <a:rPr lang="en-US" smtClean="0"/>
              <a:t>46</a:t>
            </a:fld>
            <a:endParaRPr lang="en-US"/>
          </a:p>
        </p:txBody>
      </p:sp>
    </p:spTree>
    <p:extLst>
      <p:ext uri="{BB962C8B-B14F-4D97-AF65-F5344CB8AC3E}">
        <p14:creationId xmlns:p14="http://schemas.microsoft.com/office/powerpoint/2010/main" val="355786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F2D761-535F-4B99-A030-FE92DB4BC8CC}" type="slidenum">
              <a:rPr lang="en-US" smtClean="0"/>
              <a:t>47</a:t>
            </a:fld>
            <a:endParaRPr lang="en-US"/>
          </a:p>
        </p:txBody>
      </p:sp>
    </p:spTree>
    <p:extLst>
      <p:ext uri="{BB962C8B-B14F-4D97-AF65-F5344CB8AC3E}">
        <p14:creationId xmlns:p14="http://schemas.microsoft.com/office/powerpoint/2010/main" val="257632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F2D761-535F-4B99-A030-FE92DB4BC8CC}" type="slidenum">
              <a:rPr lang="en-US" smtClean="0"/>
              <a:t>48</a:t>
            </a:fld>
            <a:endParaRPr lang="en-US"/>
          </a:p>
        </p:txBody>
      </p:sp>
    </p:spTree>
    <p:extLst>
      <p:ext uri="{BB962C8B-B14F-4D97-AF65-F5344CB8AC3E}">
        <p14:creationId xmlns:p14="http://schemas.microsoft.com/office/powerpoint/2010/main" val="377456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have an algorithm for getting reading in the morning, or for making the perfect grilled cheese sandwich. </a:t>
            </a:r>
          </a:p>
          <a:p>
            <a:r>
              <a:rPr lang="en-US" dirty="0" smtClean="0"/>
              <a:t>It’s a set of steps to accomplish a task. </a:t>
            </a:r>
          </a:p>
          <a:p>
            <a:endParaRPr lang="en-US" dirty="0" smtClean="0"/>
          </a:p>
          <a:p>
            <a:r>
              <a:rPr lang="en-US" dirty="0" smtClean="0"/>
              <a:t>Computer science is all about finding good algorithms and knowing when to apply them. </a:t>
            </a:r>
          </a:p>
          <a:p>
            <a:endParaRPr lang="en-US" dirty="0" smtClean="0"/>
          </a:p>
          <a:p>
            <a:r>
              <a:rPr lang="en-US" dirty="0" smtClean="0"/>
              <a:t>Some famous algorithms: The way </a:t>
            </a:r>
            <a:r>
              <a:rPr lang="en-US" dirty="0" err="1" smtClean="0"/>
              <a:t>google</a:t>
            </a:r>
            <a:r>
              <a:rPr lang="en-US" baseline="0" dirty="0" smtClean="0"/>
              <a:t> hangouts is able to transmit live video across the internet so quickly. They use audio and video compression algorithms. How </a:t>
            </a:r>
            <a:r>
              <a:rPr lang="en-US" baseline="0" dirty="0" err="1" smtClean="0"/>
              <a:t>google</a:t>
            </a:r>
            <a:r>
              <a:rPr lang="en-US" baseline="0" dirty="0" smtClean="0"/>
              <a:t> maps figures out how to get from UW to the Space needle. That’s a route finding algorithm. Pixar uses a rendering algorithm to color 3D characters based on the lighting in a virtual room. How does </a:t>
            </a:r>
            <a:r>
              <a:rPr lang="en-US" baseline="0" dirty="0" err="1" smtClean="0"/>
              <a:t>Nasa</a:t>
            </a:r>
            <a:r>
              <a:rPr lang="en-US" baseline="0" dirty="0" smtClean="0"/>
              <a:t> choose how to arrange the solar panels on the International Space station and when to rearrange them&gt; That’s an optimization and scheduling algorithm. </a:t>
            </a:r>
          </a:p>
          <a:p>
            <a:endParaRPr lang="en-US" baseline="0" dirty="0" smtClean="0"/>
          </a:p>
          <a:p>
            <a:r>
              <a:rPr lang="en-US" baseline="0" dirty="0" smtClean="0"/>
              <a:t>These algorithms are more complex than our daily algorithms, but they’re still a set of precise instructions to accomplish a task. </a:t>
            </a:r>
          </a:p>
          <a:p>
            <a:endParaRPr lang="en-US" baseline="0" dirty="0" smtClean="0"/>
          </a:p>
          <a:p>
            <a:r>
              <a:rPr lang="en-US" baseline="0" dirty="0" smtClean="0"/>
              <a:t>What makes a good algorithm? It should solve the problem and it should do so efficiently. We don’t want something that solves the problem but does so really slowly. Also, we don’t want something that gives us the wrong answer. </a:t>
            </a:r>
          </a:p>
          <a:p>
            <a:endParaRPr lang="en-US" baseline="0" dirty="0" smtClean="0"/>
          </a:p>
          <a:p>
            <a:r>
              <a:rPr lang="en-US" baseline="0" dirty="0" smtClean="0"/>
              <a:t>Luckily for us, there are already a lot of algorithms that have been built for machine learning already. </a:t>
            </a:r>
            <a:endParaRPr lang="en-US" dirty="0" smtClean="0"/>
          </a:p>
          <a:p>
            <a:endParaRPr lang="en-US" dirty="0"/>
          </a:p>
        </p:txBody>
      </p:sp>
      <p:sp>
        <p:nvSpPr>
          <p:cNvPr id="4" name="Slide Number Placeholder 3"/>
          <p:cNvSpPr>
            <a:spLocks noGrp="1"/>
          </p:cNvSpPr>
          <p:nvPr>
            <p:ph type="sldNum" sz="quarter" idx="10"/>
          </p:nvPr>
        </p:nvSpPr>
        <p:spPr/>
        <p:txBody>
          <a:bodyPr/>
          <a:lstStyle/>
          <a:p>
            <a:fld id="{B4F2D761-535F-4B99-A030-FE92DB4BC8CC}" type="slidenum">
              <a:rPr lang="en-US" smtClean="0"/>
              <a:t>49</a:t>
            </a:fld>
            <a:endParaRPr lang="en-US"/>
          </a:p>
        </p:txBody>
      </p:sp>
    </p:spTree>
    <p:extLst>
      <p:ext uri="{BB962C8B-B14F-4D97-AF65-F5344CB8AC3E}">
        <p14:creationId xmlns:p14="http://schemas.microsoft.com/office/powerpoint/2010/main" val="377456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data science</a:t>
            </a:r>
          </a:p>
          <a:p>
            <a:r>
              <a:rPr lang="en-US" dirty="0" smtClean="0"/>
              <a:t>Who</a:t>
            </a:r>
            <a:r>
              <a:rPr lang="en-US" baseline="0" dirty="0" smtClean="0"/>
              <a:t> is a data scientist</a:t>
            </a:r>
          </a:p>
          <a:p>
            <a:r>
              <a:rPr lang="en-US" dirty="0" smtClean="0"/>
              <a:t>Where</a:t>
            </a:r>
            <a:r>
              <a:rPr lang="en-US" baseline="0" dirty="0" smtClean="0"/>
              <a:t> do data scientists work</a:t>
            </a:r>
          </a:p>
          <a:p>
            <a:r>
              <a:rPr lang="en-US" dirty="0" smtClean="0"/>
              <a:t>Why should you care?</a:t>
            </a:r>
          </a:p>
          <a:p>
            <a:r>
              <a:rPr lang="en-US" dirty="0" smtClean="0"/>
              <a:t>When to use </a:t>
            </a:r>
            <a:r>
              <a:rPr lang="en-US" smtClean="0"/>
              <a:t>data Science?</a:t>
            </a:r>
          </a:p>
        </p:txBody>
      </p:sp>
      <p:sp>
        <p:nvSpPr>
          <p:cNvPr id="4" name="Slide Number Placeholder 3"/>
          <p:cNvSpPr>
            <a:spLocks noGrp="1"/>
          </p:cNvSpPr>
          <p:nvPr>
            <p:ph type="sldNum" sz="quarter" idx="10"/>
          </p:nvPr>
        </p:nvSpPr>
        <p:spPr/>
        <p:txBody>
          <a:bodyPr/>
          <a:lstStyle/>
          <a:p>
            <a:fld id="{88FC2FD6-B076-4AB6-B361-F2C091B05808}" type="slidenum">
              <a:rPr lang="en-US" smtClean="0"/>
              <a:t>4</a:t>
            </a:fld>
            <a:endParaRPr lang="en-US"/>
          </a:p>
        </p:txBody>
      </p:sp>
    </p:spTree>
    <p:extLst>
      <p:ext uri="{BB962C8B-B14F-4D97-AF65-F5344CB8AC3E}">
        <p14:creationId xmlns:p14="http://schemas.microsoft.com/office/powerpoint/2010/main" val="71623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 everyone in room stands up</a:t>
            </a:r>
          </a:p>
          <a:p>
            <a:r>
              <a:rPr lang="en-US" dirty="0" smtClean="0"/>
              <a:t>Clean up:</a:t>
            </a:r>
            <a:r>
              <a:rPr lang="en-US" baseline="0" dirty="0" smtClean="0"/>
              <a:t> remove non-students</a:t>
            </a:r>
          </a:p>
          <a:p>
            <a:r>
              <a:rPr lang="en-US" baseline="0" dirty="0" smtClean="0"/>
              <a:t>Split: 15/rest</a:t>
            </a:r>
          </a:p>
          <a:p>
            <a:r>
              <a:rPr lang="en-US" baseline="0" dirty="0" smtClean="0"/>
              <a:t>Training: group by favorite subject; tell them to find what type of movie was most popular in their groups</a:t>
            </a:r>
            <a:endParaRPr lang="en-US" dirty="0"/>
          </a:p>
        </p:txBody>
      </p:sp>
      <p:sp>
        <p:nvSpPr>
          <p:cNvPr id="4" name="Slide Number Placeholder 3"/>
          <p:cNvSpPr>
            <a:spLocks noGrp="1"/>
          </p:cNvSpPr>
          <p:nvPr>
            <p:ph type="sldNum" sz="quarter" idx="10"/>
          </p:nvPr>
        </p:nvSpPr>
        <p:spPr/>
        <p:txBody>
          <a:bodyPr/>
          <a:lstStyle/>
          <a:p>
            <a:fld id="{B4F2D761-535F-4B99-A030-FE92DB4BC8CC}" type="slidenum">
              <a:rPr lang="en-US" smtClean="0"/>
              <a:t>50</a:t>
            </a:fld>
            <a:endParaRPr lang="en-US"/>
          </a:p>
        </p:txBody>
      </p:sp>
    </p:spTree>
    <p:extLst>
      <p:ext uri="{BB962C8B-B14F-4D97-AF65-F5344CB8AC3E}">
        <p14:creationId xmlns:p14="http://schemas.microsoft.com/office/powerpoint/2010/main" val="276864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 everyone in room stands up</a:t>
            </a:r>
          </a:p>
          <a:p>
            <a:r>
              <a:rPr lang="en-US" dirty="0" smtClean="0"/>
              <a:t>Clean up:</a:t>
            </a:r>
            <a:r>
              <a:rPr lang="en-US" baseline="0" dirty="0" smtClean="0"/>
              <a:t> remove non-students</a:t>
            </a:r>
          </a:p>
          <a:p>
            <a:r>
              <a:rPr lang="en-US" baseline="0" dirty="0" smtClean="0"/>
              <a:t>Split: 15/rest</a:t>
            </a:r>
          </a:p>
          <a:p>
            <a:r>
              <a:rPr lang="en-US" baseline="0" dirty="0" smtClean="0"/>
              <a:t>Training: group by favorite subject; tell them to find what type of movie was most popular in their groups</a:t>
            </a:r>
            <a:endParaRPr lang="en-US" dirty="0"/>
          </a:p>
        </p:txBody>
      </p:sp>
      <p:sp>
        <p:nvSpPr>
          <p:cNvPr id="4" name="Slide Number Placeholder 3"/>
          <p:cNvSpPr>
            <a:spLocks noGrp="1"/>
          </p:cNvSpPr>
          <p:nvPr>
            <p:ph type="sldNum" sz="quarter" idx="10"/>
          </p:nvPr>
        </p:nvSpPr>
        <p:spPr/>
        <p:txBody>
          <a:bodyPr/>
          <a:lstStyle/>
          <a:p>
            <a:fld id="{B4F2D761-535F-4B99-A030-FE92DB4BC8CC}" type="slidenum">
              <a:rPr lang="en-US" smtClean="0"/>
              <a:t>51</a:t>
            </a:fld>
            <a:endParaRPr lang="en-US"/>
          </a:p>
        </p:txBody>
      </p:sp>
    </p:spTree>
    <p:extLst>
      <p:ext uri="{BB962C8B-B14F-4D97-AF65-F5344CB8AC3E}">
        <p14:creationId xmlns:p14="http://schemas.microsoft.com/office/powerpoint/2010/main" val="400396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F2D761-535F-4B99-A030-FE92DB4BC8CC}" type="slidenum">
              <a:rPr lang="en-US" smtClean="0"/>
              <a:t>6</a:t>
            </a:fld>
            <a:endParaRPr lang="en-US"/>
          </a:p>
        </p:txBody>
      </p:sp>
    </p:spTree>
    <p:extLst>
      <p:ext uri="{BB962C8B-B14F-4D97-AF65-F5344CB8AC3E}">
        <p14:creationId xmlns:p14="http://schemas.microsoft.com/office/powerpoint/2010/main" val="403512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How do you get from this</a:t>
            </a:r>
            <a:endParaRPr lang="en-US"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7</a:t>
            </a:fld>
            <a:endParaRPr lang="en-US" dirty="0"/>
          </a:p>
        </p:txBody>
      </p:sp>
    </p:spTree>
    <p:extLst>
      <p:ext uri="{BB962C8B-B14F-4D97-AF65-F5344CB8AC3E}">
        <p14:creationId xmlns:p14="http://schemas.microsoft.com/office/powerpoint/2010/main" val="332494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 this</a:t>
            </a:r>
            <a:endParaRPr lang="en-US"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8</a:t>
            </a:fld>
            <a:endParaRPr lang="en-US" dirty="0"/>
          </a:p>
        </p:txBody>
      </p:sp>
    </p:spTree>
    <p:extLst>
      <p:ext uri="{BB962C8B-B14F-4D97-AF65-F5344CB8AC3E}">
        <p14:creationId xmlns:p14="http://schemas.microsoft.com/office/powerpoint/2010/main" val="318853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Often times, in law enforcement, it’s required to do forensic analysis on highly degraded surveillance</a:t>
            </a:r>
            <a:r>
              <a:rPr lang="en-US" baseline="0" dirty="0" smtClean="0"/>
              <a:t> photos to gather information</a:t>
            </a:r>
            <a:endParaRPr lang="en-US" dirty="0" smtClean="0"/>
          </a:p>
          <a:p>
            <a:pPr marL="171450" indent="-171450">
              <a:buFontTx/>
              <a:buChar char="-"/>
            </a:pPr>
            <a:r>
              <a:rPr lang="en-US" dirty="0" smtClean="0"/>
              <a:t>Many scenarios where like the one I just showed you,</a:t>
            </a:r>
            <a:r>
              <a:rPr lang="en-US" baseline="0" dirty="0" smtClean="0"/>
              <a:t> where the photos are so degraded that</a:t>
            </a:r>
            <a:r>
              <a:rPr lang="en-US" dirty="0" smtClean="0"/>
              <a:t> traditional</a:t>
            </a:r>
            <a:r>
              <a:rPr lang="en-US" baseline="0" dirty="0" smtClean="0"/>
              <a:t> approaches won’t yield results</a:t>
            </a:r>
            <a:endParaRPr lang="en-US" dirty="0" smtClean="0"/>
          </a:p>
          <a:p>
            <a:pPr marL="171450" indent="-171450">
              <a:buFontTx/>
              <a:buChar char="-"/>
            </a:pPr>
            <a:r>
              <a:rPr lang="en-US" dirty="0" smtClean="0"/>
              <a:t>Take</a:t>
            </a:r>
            <a:r>
              <a:rPr lang="en-US" baseline="0" dirty="0" smtClean="0"/>
              <a:t> surveillance image and estimate the perspective distortion, noise, and blur</a:t>
            </a:r>
          </a:p>
          <a:p>
            <a:pPr marL="171450" indent="-171450">
              <a:buFontTx/>
              <a:buChar char="-"/>
            </a:pPr>
            <a:r>
              <a:rPr lang="en-US" baseline="0" dirty="0" smtClean="0"/>
              <a:t>Apply estimated values to high res photos, and do a cross correlation between manually degraded hi res photos and the actual photo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ML -- </a:t>
            </a:r>
            <a:r>
              <a:rPr lang="en-US" sz="1200" kern="1200" dirty="0" smtClean="0">
                <a:solidFill>
                  <a:schemeClr val="tx1"/>
                </a:solidFill>
                <a:latin typeface="+mn-lt"/>
                <a:ea typeface="+mn-ea"/>
                <a:cs typeface="+mn-cs"/>
              </a:rPr>
              <a:t>Apply a multi-class support vector machine learning algorithm to identify how particular distorted letters look when they are blended on the left and the right with other distorted letters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For</a:t>
            </a:r>
            <a:r>
              <a:rPr lang="en-US" sz="1200" kern="1200" baseline="0" dirty="0" smtClean="0">
                <a:solidFill>
                  <a:schemeClr val="tx1"/>
                </a:solidFill>
                <a:latin typeface="+mn-lt"/>
                <a:ea typeface="+mn-ea"/>
                <a:cs typeface="+mn-cs"/>
              </a:rPr>
              <a:t> instance, train the classifier to recognize a distorted ‘e’, with surrounded by ‘a’ and ‘b’ versus ‘c’ and ‘d’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And t</a:t>
            </a:r>
            <a:r>
              <a:rPr lang="en-US" sz="1200" kern="1200" dirty="0" smtClean="0">
                <a:solidFill>
                  <a:schemeClr val="tx1"/>
                </a:solidFill>
                <a:latin typeface="+mn-lt"/>
                <a:ea typeface="+mn-ea"/>
                <a:cs typeface="+mn-cs"/>
              </a:rPr>
              <a:t>his can be used in forensic analysis to produce evidence that would not have normally been available by other means</a:t>
            </a:r>
          </a:p>
        </p:txBody>
      </p:sp>
      <p:sp>
        <p:nvSpPr>
          <p:cNvPr id="4" name="Slide Number Placeholder 3"/>
          <p:cNvSpPr>
            <a:spLocks noGrp="1"/>
          </p:cNvSpPr>
          <p:nvPr>
            <p:ph type="sldNum" sz="quarter" idx="10"/>
          </p:nvPr>
        </p:nvSpPr>
        <p:spPr/>
        <p:txBody>
          <a:bodyPr/>
          <a:lstStyle/>
          <a:p>
            <a:fld id="{F6A5E826-30C2-4207-9ADD-A04E337402D3}" type="slidenum">
              <a:rPr lang="en-US" smtClean="0"/>
              <a:pPr/>
              <a:t>9</a:t>
            </a:fld>
            <a:endParaRPr lang="en-US" dirty="0"/>
          </a:p>
        </p:txBody>
      </p:sp>
    </p:spTree>
    <p:extLst>
      <p:ext uri="{BB962C8B-B14F-4D97-AF65-F5344CB8AC3E}">
        <p14:creationId xmlns:p14="http://schemas.microsoft.com/office/powerpoint/2010/main" val="74868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Arrows merging</a:t>
            </a:r>
            <a:r>
              <a:rPr lang="en-US" baseline="0" dirty="0" smtClean="0"/>
              <a:t> Computers and Statistics </a:t>
            </a:r>
          </a:p>
        </p:txBody>
      </p:sp>
      <p:sp>
        <p:nvSpPr>
          <p:cNvPr id="4" name="Slide Number Placeholder 3"/>
          <p:cNvSpPr>
            <a:spLocks noGrp="1"/>
          </p:cNvSpPr>
          <p:nvPr>
            <p:ph type="sldNum" sz="quarter" idx="10"/>
          </p:nvPr>
        </p:nvSpPr>
        <p:spPr/>
        <p:txBody>
          <a:bodyPr/>
          <a:lstStyle/>
          <a:p>
            <a:fld id="{88FC2FD6-B076-4AB6-B361-F2C091B05808}" type="slidenum">
              <a:rPr lang="en-US" smtClean="0"/>
              <a:t>10</a:t>
            </a:fld>
            <a:endParaRPr lang="en-US"/>
          </a:p>
        </p:txBody>
      </p:sp>
    </p:spTree>
    <p:extLst>
      <p:ext uri="{BB962C8B-B14F-4D97-AF65-F5344CB8AC3E}">
        <p14:creationId xmlns:p14="http://schemas.microsoft.com/office/powerpoint/2010/main" val="4275782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Segoe UI" panose="020B0502040204020203" pitchFamily="34" charset="0"/>
                <a:hlinkClick r:id="rId3"/>
              </a:rPr>
              <a:t>https://headsink.files.wordpress.com/2012/03/hipster.jpg</a:t>
            </a:r>
            <a:endParaRPr lang="en-US" dirty="0" smtClean="0"/>
          </a:p>
          <a:p>
            <a:endParaRPr lang="en-US" dirty="0"/>
          </a:p>
        </p:txBody>
      </p:sp>
      <p:sp>
        <p:nvSpPr>
          <p:cNvPr id="4" name="Slide Number Placeholder 3"/>
          <p:cNvSpPr>
            <a:spLocks noGrp="1"/>
          </p:cNvSpPr>
          <p:nvPr>
            <p:ph type="sldNum" sz="quarter" idx="10"/>
          </p:nvPr>
        </p:nvSpPr>
        <p:spPr/>
        <p:txBody>
          <a:bodyPr/>
          <a:lstStyle/>
          <a:p>
            <a:fld id="{88FC2FD6-B076-4AB6-B361-F2C091B05808}" type="slidenum">
              <a:rPr lang="en-US" smtClean="0"/>
              <a:t>11</a:t>
            </a:fld>
            <a:endParaRPr lang="en-US"/>
          </a:p>
        </p:txBody>
      </p:sp>
    </p:spTree>
    <p:extLst>
      <p:ext uri="{BB962C8B-B14F-4D97-AF65-F5344CB8AC3E}">
        <p14:creationId xmlns:p14="http://schemas.microsoft.com/office/powerpoint/2010/main" val="2503506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it takes to be an</a:t>
            </a:r>
            <a:r>
              <a:rPr lang="en-US" baseline="0" dirty="0" smtClean="0"/>
              <a:t> amazing team for business?</a:t>
            </a:r>
            <a:endParaRPr lang="en-US" dirty="0" smtClean="0"/>
          </a:p>
          <a:p>
            <a:r>
              <a:rPr lang="en-US" dirty="0" smtClean="0"/>
              <a:t>Hermione-</a:t>
            </a:r>
            <a:r>
              <a:rPr lang="en-US" baseline="0" dirty="0" smtClean="0"/>
              <a:t> Data Scientist</a:t>
            </a:r>
          </a:p>
          <a:p>
            <a:r>
              <a:rPr lang="en-US" baseline="0" dirty="0" smtClean="0"/>
              <a:t>Hagrid – Developer</a:t>
            </a:r>
          </a:p>
          <a:p>
            <a:r>
              <a:rPr lang="en-US" baseline="0" dirty="0" smtClean="0"/>
              <a:t>Harry- </a:t>
            </a:r>
            <a:r>
              <a:rPr lang="en-US" baseline="0" dirty="0" err="1" smtClean="0"/>
              <a:t>Ceo</a:t>
            </a:r>
            <a:endParaRPr lang="en-US" baseline="0" dirty="0" smtClean="0"/>
          </a:p>
          <a:p>
            <a:r>
              <a:rPr lang="en-US" baseline="0" dirty="0" err="1" smtClean="0"/>
              <a:t>Nevelle</a:t>
            </a:r>
            <a:r>
              <a:rPr lang="en-US" baseline="0" dirty="0" smtClean="0"/>
              <a:t> – </a:t>
            </a:r>
          </a:p>
          <a:p>
            <a:r>
              <a:rPr lang="en-US" baseline="0" dirty="0" smtClean="0"/>
              <a:t>Ron -Sales</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13</a:t>
            </a:fld>
            <a:endParaRPr lang="en-US"/>
          </a:p>
        </p:txBody>
      </p:sp>
    </p:spTree>
    <p:extLst>
      <p:ext uri="{BB962C8B-B14F-4D97-AF65-F5344CB8AC3E}">
        <p14:creationId xmlns:p14="http://schemas.microsoft.com/office/powerpoint/2010/main" val="28398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8/1/17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5081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8/1/17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613236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8/1/17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6056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016" y="1189177"/>
            <a:ext cx="11473969" cy="1931322"/>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1961"/>
            </a:lvl2pPr>
            <a:lvl3pPr marL="168084" indent="0">
              <a:buNone/>
              <a:defRPr/>
            </a:lvl3pPr>
            <a:lvl4pPr marL="336168" indent="0">
              <a:buNone/>
              <a:defRPr/>
            </a:lvl4pPr>
            <a:lvl5pPr marL="5042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8128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1"/>
            <a:ext cx="11462090"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645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1621470"/>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1621470"/>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2232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8/1/17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8632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8/1/17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752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FA7AC5-6045-4418-8E60-F48788734473}" type="datetimeFigureOut">
              <a:rPr lang="en-US" smtClean="0"/>
              <a:t>8/1/17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0129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FA7AC5-6045-4418-8E60-F48788734473}" type="datetimeFigureOut">
              <a:rPr lang="en-US" smtClean="0"/>
              <a:t>8/1/17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05649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FA7AC5-6045-4418-8E60-F48788734473}" type="datetimeFigureOut">
              <a:rPr lang="en-US" smtClean="0"/>
              <a:t>8/1/17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7397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8/1/17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17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8/1/17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620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8/1/17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28682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8/1/17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93113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eg"/><Relationship Id="rId5"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image" Target="../media/image32.gif"/><Relationship Id="rId5" Type="http://schemas.openxmlformats.org/officeDocument/2006/relationships/image" Target="../media/image33.jpg"/><Relationship Id="rId6" Type="http://schemas.openxmlformats.org/officeDocument/2006/relationships/image" Target="../media/image34.jp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gif"/><Relationship Id="rId5" Type="http://schemas.openxmlformats.org/officeDocument/2006/relationships/image" Target="../media/image38.jpeg"/><Relationship Id="rId6"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gif"/><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png"/><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Science!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70825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512" y="-115125"/>
            <a:ext cx="9448799" cy="7146486"/>
          </a:xfrm>
          <a:prstGeom prst="rect">
            <a:avLst/>
          </a:prstGeom>
        </p:spPr>
      </p:pic>
      <p:sp>
        <p:nvSpPr>
          <p:cNvPr id="9" name="TextBox 8"/>
          <p:cNvSpPr txBox="1"/>
          <p:nvPr/>
        </p:nvSpPr>
        <p:spPr>
          <a:xfrm>
            <a:off x="731520" y="597408"/>
            <a:ext cx="2950464" cy="769441"/>
          </a:xfrm>
          <a:prstGeom prst="rect">
            <a:avLst/>
          </a:prstGeom>
          <a:noFill/>
        </p:spPr>
        <p:txBody>
          <a:bodyPr wrap="square" rtlCol="0">
            <a:spAutoFit/>
          </a:bodyPr>
          <a:lstStyle/>
          <a:p>
            <a:r>
              <a:rPr lang="en-US" sz="4400" dirty="0" smtClean="0">
                <a:solidFill>
                  <a:schemeClr val="accent1"/>
                </a:solidFill>
              </a:rPr>
              <a:t>Math</a:t>
            </a:r>
            <a:endParaRPr lang="en-US" sz="4400" dirty="0">
              <a:solidFill>
                <a:schemeClr val="accent1"/>
              </a:solidFill>
            </a:endParaRPr>
          </a:p>
        </p:txBody>
      </p:sp>
      <p:sp>
        <p:nvSpPr>
          <p:cNvPr id="10" name="TextBox 9"/>
          <p:cNvSpPr txBox="1"/>
          <p:nvPr/>
        </p:nvSpPr>
        <p:spPr>
          <a:xfrm>
            <a:off x="768096" y="5346192"/>
            <a:ext cx="2950464" cy="769441"/>
          </a:xfrm>
          <a:prstGeom prst="rect">
            <a:avLst/>
          </a:prstGeom>
          <a:noFill/>
        </p:spPr>
        <p:txBody>
          <a:bodyPr wrap="square" rtlCol="0">
            <a:spAutoFit/>
          </a:bodyPr>
          <a:lstStyle/>
          <a:p>
            <a:r>
              <a:rPr lang="en-US" sz="4400" dirty="0" smtClean="0">
                <a:solidFill>
                  <a:schemeClr val="accent2">
                    <a:lumMod val="60000"/>
                    <a:lumOff val="40000"/>
                  </a:schemeClr>
                </a:solidFill>
              </a:rPr>
              <a:t>Science</a:t>
            </a:r>
            <a:endParaRPr lang="en-US" sz="4400" dirty="0">
              <a:solidFill>
                <a:schemeClr val="accent2">
                  <a:lumMod val="60000"/>
                  <a:lumOff val="40000"/>
                </a:schemeClr>
              </a:solidFill>
            </a:endParaRPr>
          </a:p>
        </p:txBody>
      </p:sp>
    </p:spTree>
    <p:extLst>
      <p:ext uri="{BB962C8B-B14F-4D97-AF65-F5344CB8AC3E}">
        <p14:creationId xmlns:p14="http://schemas.microsoft.com/office/powerpoint/2010/main" val="549824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73011" y="888770"/>
            <a:ext cx="4888679" cy="5143791"/>
          </a:xfrm>
          <a:prstGeom prst="rect">
            <a:avLst/>
          </a:prstGeom>
        </p:spPr>
      </p:pic>
      <p:sp>
        <p:nvSpPr>
          <p:cNvPr id="2" name="Title 1"/>
          <p:cNvSpPr>
            <a:spLocks noGrp="1"/>
          </p:cNvSpPr>
          <p:nvPr>
            <p:ph type="title"/>
          </p:nvPr>
        </p:nvSpPr>
        <p:spPr>
          <a:xfrm>
            <a:off x="1687953" y="2869725"/>
            <a:ext cx="8605965" cy="899665"/>
          </a:xfrm>
        </p:spPr>
        <p:txBody>
          <a:bodyPr/>
          <a:lstStyle/>
          <a:p>
            <a:r>
              <a:rPr lang="en-US" dirty="0" smtClean="0"/>
              <a:t>Who is a Data Scientist?</a:t>
            </a:r>
            <a:endParaRPr lang="en-US" dirty="0"/>
          </a:p>
        </p:txBody>
      </p:sp>
      <p:cxnSp>
        <p:nvCxnSpPr>
          <p:cNvPr id="6" name="Straight Connector 5"/>
          <p:cNvCxnSpPr/>
          <p:nvPr/>
        </p:nvCxnSpPr>
        <p:spPr>
          <a:xfrm>
            <a:off x="6160011" y="2158885"/>
            <a:ext cx="887019" cy="0"/>
          </a:xfrm>
          <a:prstGeom prst="line">
            <a:avLst/>
          </a:prstGeom>
          <a:ln w="177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71862" y="2383023"/>
            <a:ext cx="1303094" cy="22861"/>
          </a:xfrm>
          <a:prstGeom prst="line">
            <a:avLst/>
          </a:prstGeom>
          <a:ln w="1778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78817" y="2222331"/>
            <a:ext cx="2336425" cy="321384"/>
          </a:xfrm>
          <a:prstGeom prst="rect">
            <a:avLst/>
          </a:prstGeom>
          <a:noFill/>
        </p:spPr>
        <p:txBody>
          <a:bodyPr wrap="square" rtlCol="0">
            <a:spAutoFit/>
          </a:bodyPr>
          <a:lstStyle/>
          <a:p>
            <a:r>
              <a:rPr lang="en-US" sz="1350" dirty="0">
                <a:solidFill>
                  <a:schemeClr val="bg1"/>
                </a:solidFill>
              </a:rPr>
              <a:t>Data </a:t>
            </a:r>
            <a:r>
              <a:rPr lang="en-US" sz="1500" dirty="0">
                <a:solidFill>
                  <a:schemeClr val="bg1"/>
                </a:solidFill>
              </a:rPr>
              <a:t>Scientist</a:t>
            </a:r>
            <a:endParaRPr lang="en-US" sz="1350" dirty="0">
              <a:solidFill>
                <a:schemeClr val="bg1"/>
              </a:solidFill>
            </a:endParaRPr>
          </a:p>
        </p:txBody>
      </p:sp>
      <p:sp>
        <p:nvSpPr>
          <p:cNvPr id="3" name="Rectangle 2"/>
          <p:cNvSpPr/>
          <p:nvPr/>
        </p:nvSpPr>
        <p:spPr>
          <a:xfrm>
            <a:off x="5897880" y="4517136"/>
            <a:ext cx="1536192" cy="151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558784" y="3294187"/>
            <a:ext cx="1270791" cy="7345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28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18317" y="3052763"/>
            <a:ext cx="6745842" cy="3805237"/>
          </a:xfrm>
          <a:prstGeom prst="rect">
            <a:avLst/>
          </a:prstGeom>
        </p:spPr>
      </p:pic>
      <p:pic>
        <p:nvPicPr>
          <p:cNvPr id="2050" name="Picture 2" descr="https://pbs.twimg.com/profile_images/1125018538/JennMar-170x170_4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57675" cy="425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645345887879692292/SFgJFI6J_400x4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9526"/>
            <a:ext cx="4391025"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81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664" y="684232"/>
            <a:ext cx="5635336" cy="554517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657"/>
            <a:ext cx="4158639" cy="5548745"/>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7222" y="688978"/>
            <a:ext cx="9272677" cy="5540424"/>
          </a:xfrm>
          <a:prstGeom prst="rect">
            <a:avLst/>
          </a:prstGeom>
        </p:spPr>
      </p:pic>
    </p:spTree>
    <p:extLst>
      <p:ext uri="{BB962C8B-B14F-4D97-AF65-F5344CB8AC3E}">
        <p14:creationId xmlns:p14="http://schemas.microsoft.com/office/powerpoint/2010/main" val="2903903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53371" y="-4649"/>
            <a:ext cx="5168837" cy="6868058"/>
          </a:xfrm>
          <a:prstGeom prst="rect">
            <a:avLst/>
          </a:prstGeom>
        </p:spPr>
      </p:pic>
    </p:spTree>
    <p:extLst>
      <p:ext uri="{BB962C8B-B14F-4D97-AF65-F5344CB8AC3E}">
        <p14:creationId xmlns:p14="http://schemas.microsoft.com/office/powerpoint/2010/main" val="12127134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data scientists work?</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680" y="2167128"/>
            <a:ext cx="1426464" cy="1426464"/>
          </a:xfrm>
          <a:prstGeom prst="rect">
            <a:avLst/>
          </a:prstGeom>
        </p:spPr>
      </p:pic>
      <p:pic>
        <p:nvPicPr>
          <p:cNvPr id="6" name="Picture 5"/>
          <p:cNvPicPr>
            <a:picLocks noChangeAspect="1"/>
          </p:cNvPicPr>
          <p:nvPr/>
        </p:nvPicPr>
        <p:blipFill>
          <a:blip r:embed="rId3"/>
          <a:stretch>
            <a:fillRect/>
          </a:stretch>
        </p:blipFill>
        <p:spPr>
          <a:xfrm>
            <a:off x="4336351" y="2011680"/>
            <a:ext cx="3171825" cy="14382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873" y="1202149"/>
            <a:ext cx="4176143" cy="31321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4696" y="4434840"/>
            <a:ext cx="4453776" cy="2024444"/>
          </a:xfrm>
          <a:prstGeom prst="rect">
            <a:avLst/>
          </a:prstGeom>
        </p:spPr>
      </p:pic>
    </p:spTree>
    <p:extLst>
      <p:ext uri="{BB962C8B-B14F-4D97-AF65-F5344CB8AC3E}">
        <p14:creationId xmlns:p14="http://schemas.microsoft.com/office/powerpoint/2010/main" val="4234936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you be interested?</a:t>
            </a:r>
            <a:endParaRPr lang="en-US" dirty="0"/>
          </a:p>
        </p:txBody>
      </p:sp>
      <p:pic>
        <p:nvPicPr>
          <p:cNvPr id="5" name="Picture 4"/>
          <p:cNvPicPr>
            <a:picLocks noChangeAspect="1"/>
          </p:cNvPicPr>
          <p:nvPr/>
        </p:nvPicPr>
        <p:blipFill>
          <a:blip r:embed="rId2"/>
          <a:stretch>
            <a:fillRect/>
          </a:stretch>
        </p:blipFill>
        <p:spPr>
          <a:xfrm>
            <a:off x="542926" y="2333177"/>
            <a:ext cx="8553450" cy="2724597"/>
          </a:xfrm>
          <a:prstGeom prst="rect">
            <a:avLst/>
          </a:prstGeom>
        </p:spPr>
      </p:pic>
      <p:pic>
        <p:nvPicPr>
          <p:cNvPr id="6" name="Picture 5"/>
          <p:cNvPicPr>
            <a:picLocks noChangeAspect="1"/>
          </p:cNvPicPr>
          <p:nvPr/>
        </p:nvPicPr>
        <p:blipFill>
          <a:blip r:embed="rId3"/>
          <a:stretch>
            <a:fillRect/>
          </a:stretch>
        </p:blipFill>
        <p:spPr>
          <a:xfrm>
            <a:off x="5923762" y="1690688"/>
            <a:ext cx="5644350" cy="3800475"/>
          </a:xfrm>
          <a:prstGeom prst="rect">
            <a:avLst/>
          </a:prstGeom>
        </p:spPr>
      </p:pic>
      <p:pic>
        <p:nvPicPr>
          <p:cNvPr id="7" name="Picture 6"/>
          <p:cNvPicPr>
            <a:picLocks noChangeAspect="1"/>
          </p:cNvPicPr>
          <p:nvPr/>
        </p:nvPicPr>
        <p:blipFill>
          <a:blip r:embed="rId4"/>
          <a:stretch>
            <a:fillRect/>
          </a:stretch>
        </p:blipFill>
        <p:spPr>
          <a:xfrm>
            <a:off x="2695575" y="1536806"/>
            <a:ext cx="5276850" cy="5321193"/>
          </a:xfrm>
          <a:prstGeom prst="rect">
            <a:avLst/>
          </a:prstGeom>
        </p:spPr>
      </p:pic>
      <p:pic>
        <p:nvPicPr>
          <p:cNvPr id="8" name="Picture 7"/>
          <p:cNvPicPr>
            <a:picLocks noChangeAspect="1"/>
          </p:cNvPicPr>
          <p:nvPr/>
        </p:nvPicPr>
        <p:blipFill>
          <a:blip r:embed="rId5"/>
          <a:stretch>
            <a:fillRect/>
          </a:stretch>
        </p:blipFill>
        <p:spPr>
          <a:xfrm>
            <a:off x="2438400" y="2862369"/>
            <a:ext cx="6057900" cy="1924050"/>
          </a:xfrm>
          <a:prstGeom prst="rect">
            <a:avLst/>
          </a:prstGeom>
        </p:spPr>
      </p:pic>
      <p:pic>
        <p:nvPicPr>
          <p:cNvPr id="9" name="Picture 8"/>
          <p:cNvPicPr>
            <a:picLocks noChangeAspect="1"/>
          </p:cNvPicPr>
          <p:nvPr/>
        </p:nvPicPr>
        <p:blipFill>
          <a:blip r:embed="rId6"/>
          <a:stretch>
            <a:fillRect/>
          </a:stretch>
        </p:blipFill>
        <p:spPr>
          <a:xfrm>
            <a:off x="2419351" y="2576513"/>
            <a:ext cx="5981700" cy="2914650"/>
          </a:xfrm>
          <a:prstGeom prst="rect">
            <a:avLst/>
          </a:prstGeom>
        </p:spPr>
      </p:pic>
    </p:spTree>
    <p:extLst>
      <p:ext uri="{BB962C8B-B14F-4D97-AF65-F5344CB8AC3E}">
        <p14:creationId xmlns:p14="http://schemas.microsoft.com/office/powerpoint/2010/main" val="3637150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8071" y="36096"/>
            <a:ext cx="6897181" cy="3404937"/>
          </a:xfrm>
          <a:prstGeom prst="rect">
            <a:avLst/>
          </a:prstGeom>
        </p:spPr>
      </p:pic>
      <p:pic>
        <p:nvPicPr>
          <p:cNvPr id="5" name="Picture 4"/>
          <p:cNvPicPr>
            <a:picLocks noChangeAspect="1"/>
          </p:cNvPicPr>
          <p:nvPr/>
        </p:nvPicPr>
        <p:blipFill>
          <a:blip r:embed="rId3"/>
          <a:stretch>
            <a:fillRect/>
          </a:stretch>
        </p:blipFill>
        <p:spPr>
          <a:xfrm>
            <a:off x="2668070" y="3441033"/>
            <a:ext cx="6897181" cy="3385660"/>
          </a:xfrm>
          <a:prstGeom prst="rect">
            <a:avLst/>
          </a:prstGeom>
        </p:spPr>
      </p:pic>
    </p:spTree>
    <p:extLst>
      <p:ext uri="{BB962C8B-B14F-4D97-AF65-F5344CB8AC3E}">
        <p14:creationId xmlns:p14="http://schemas.microsoft.com/office/powerpoint/2010/main" val="26834557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906151"/>
            <a:ext cx="6619234" cy="3894573"/>
          </a:xfrm>
          <a:prstGeom prst="rect">
            <a:avLst/>
          </a:prstGeom>
        </p:spPr>
      </p:pic>
    </p:spTree>
    <p:extLst>
      <p:ext uri="{BB962C8B-B14F-4D97-AF65-F5344CB8AC3E}">
        <p14:creationId xmlns:p14="http://schemas.microsoft.com/office/powerpoint/2010/main" val="4157155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use data science?</a:t>
            </a:r>
            <a:endParaRPr lang="en-US" dirty="0"/>
          </a:p>
        </p:txBody>
      </p:sp>
      <p:sp>
        <p:nvSpPr>
          <p:cNvPr id="5" name="Rectangle 4"/>
          <p:cNvSpPr/>
          <p:nvPr/>
        </p:nvSpPr>
        <p:spPr>
          <a:xfrm>
            <a:off x="838200" y="2434709"/>
            <a:ext cx="7553325" cy="646331"/>
          </a:xfrm>
          <a:prstGeom prst="rect">
            <a:avLst/>
          </a:prstGeom>
        </p:spPr>
        <p:txBody>
          <a:bodyPr wrap="square">
            <a:spAutoFit/>
          </a:bodyPr>
          <a:lstStyle/>
          <a:p>
            <a:r>
              <a:rPr lang="en-US" sz="3600" dirty="0">
                <a:latin typeface="+mj-lt"/>
                <a:ea typeface="+mj-ea"/>
                <a:cs typeface="+mj-cs"/>
              </a:rPr>
              <a:t>Predicting outcome of a lottery?</a:t>
            </a:r>
          </a:p>
        </p:txBody>
      </p:sp>
      <p:sp>
        <p:nvSpPr>
          <p:cNvPr id="6" name="Rectangle 5"/>
          <p:cNvSpPr/>
          <p:nvPr/>
        </p:nvSpPr>
        <p:spPr>
          <a:xfrm>
            <a:off x="838199" y="3825061"/>
            <a:ext cx="9058275" cy="2246769"/>
          </a:xfrm>
          <a:prstGeom prst="rect">
            <a:avLst/>
          </a:prstGeom>
        </p:spPr>
        <p:txBody>
          <a:bodyPr wrap="square">
            <a:spAutoFit/>
          </a:bodyPr>
          <a:lstStyle/>
          <a:p>
            <a:r>
              <a:rPr lang="en-US" sz="3200" dirty="0"/>
              <a:t>Machine Learning does not work well on predicting something that is inherently random.</a:t>
            </a:r>
          </a:p>
          <a:p>
            <a:r>
              <a:rPr lang="en-US" sz="3200" dirty="0"/>
              <a:t/>
            </a:r>
            <a:br>
              <a:rPr lang="en-US" sz="3200" dirty="0"/>
            </a:br>
            <a:r>
              <a:rPr lang="en-US" sz="4400" b="1" dirty="0"/>
              <a:t>No Pattern No ML</a:t>
            </a:r>
            <a:endParaRPr lang="en-US" sz="4400" dirty="0"/>
          </a:p>
        </p:txBody>
      </p:sp>
    </p:spTree>
    <p:extLst>
      <p:ext uri="{BB962C8B-B14F-4D97-AF65-F5344CB8AC3E}">
        <p14:creationId xmlns:p14="http://schemas.microsoft.com/office/powerpoint/2010/main" val="213435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2603500"/>
            <a:ext cx="9315450" cy="1325563"/>
          </a:xfrm>
        </p:spPr>
        <p:txBody>
          <a:bodyPr>
            <a:normAutofit/>
          </a:bodyPr>
          <a:lstStyle/>
          <a:p>
            <a:r>
              <a:rPr lang="en-US" sz="7200" dirty="0"/>
              <a:t>http://aka.ms/bullisday1</a:t>
            </a:r>
          </a:p>
        </p:txBody>
      </p:sp>
    </p:spTree>
    <p:extLst>
      <p:ext uri="{BB962C8B-B14F-4D97-AF65-F5344CB8AC3E}">
        <p14:creationId xmlns:p14="http://schemas.microsoft.com/office/powerpoint/2010/main" val="1459874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16070" y="3905102"/>
            <a:ext cx="3713529" cy="186349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p>
            <a:pPr algn="ctr" defTabSz="68565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Problem Requirements</a:t>
            </a:r>
            <a:endParaRPr lang="en-US" dirty="0"/>
          </a:p>
        </p:txBody>
      </p:sp>
      <p:sp>
        <p:nvSpPr>
          <p:cNvPr id="2" name="Text Placeholder 1"/>
          <p:cNvSpPr>
            <a:spLocks noGrp="1"/>
          </p:cNvSpPr>
          <p:nvPr>
            <p:ph idx="4294967295"/>
          </p:nvPr>
        </p:nvSpPr>
        <p:spPr>
          <a:xfrm>
            <a:off x="2095966" y="4008443"/>
            <a:ext cx="3617825" cy="1303532"/>
          </a:xfrm>
        </p:spPr>
        <p:txBody>
          <a:bodyPr>
            <a:normAutofit fontScale="92500" lnSpcReduction="10000"/>
          </a:bodyPr>
          <a:lstStyle/>
          <a:p>
            <a:r>
              <a:rPr lang="en-US" sz="2059" dirty="0">
                <a:solidFill>
                  <a:schemeClr val="bg1"/>
                </a:solidFill>
              </a:rPr>
              <a:t>Valuable business problem involving decision</a:t>
            </a:r>
          </a:p>
          <a:p>
            <a:pPr lvl="1"/>
            <a:r>
              <a:rPr lang="en-US" dirty="0" smtClean="0">
                <a:solidFill>
                  <a:schemeClr val="bg1"/>
                </a:solidFill>
                <a:latin typeface="+mj-lt"/>
              </a:rPr>
              <a:t>Existing process</a:t>
            </a:r>
          </a:p>
          <a:p>
            <a:pPr lvl="1"/>
            <a:r>
              <a:rPr lang="en-US" dirty="0" smtClean="0">
                <a:solidFill>
                  <a:schemeClr val="bg1"/>
                </a:solidFill>
                <a:latin typeface="+mj-lt"/>
              </a:rPr>
              <a:t>Metrics</a:t>
            </a:r>
          </a:p>
        </p:txBody>
      </p:sp>
      <p:sp>
        <p:nvSpPr>
          <p:cNvPr id="5" name="Rectangle 4"/>
          <p:cNvSpPr/>
          <p:nvPr/>
        </p:nvSpPr>
        <p:spPr bwMode="auto">
          <a:xfrm>
            <a:off x="6350699" y="3905102"/>
            <a:ext cx="3713529" cy="186349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p>
            <a:pPr algn="ctr" defTabSz="685652"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6" name="Text Placeholder 1"/>
          <p:cNvSpPr txBox="1">
            <a:spLocks/>
          </p:cNvSpPr>
          <p:nvPr/>
        </p:nvSpPr>
        <p:spPr>
          <a:xfrm>
            <a:off x="6603100" y="4008443"/>
            <a:ext cx="3617825" cy="1317211"/>
          </a:xfrm>
          <a:prstGeom prst="rect">
            <a:avLst/>
          </a:prstGeom>
        </p:spPr>
        <p:txBody>
          <a:bodyPr vert="horz" wrap="square" lIns="107577" tIns="67236" rIns="107577" bIns="6723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59" dirty="0">
                <a:solidFill>
                  <a:schemeClr val="bg1"/>
                </a:solidFill>
              </a:rPr>
              <a:t>Available data</a:t>
            </a:r>
          </a:p>
          <a:p>
            <a:pPr lvl="1"/>
            <a:r>
              <a:rPr lang="en-US" sz="1765" dirty="0">
                <a:solidFill>
                  <a:schemeClr val="bg1"/>
                </a:solidFill>
                <a:latin typeface="+mj-lt"/>
              </a:rPr>
              <a:t>Related to the decision</a:t>
            </a:r>
          </a:p>
          <a:p>
            <a:pPr lvl="1"/>
            <a:r>
              <a:rPr lang="en-US" sz="1765" dirty="0">
                <a:solidFill>
                  <a:schemeClr val="bg1"/>
                </a:solidFill>
                <a:latin typeface="+mj-lt"/>
              </a:rPr>
              <a:t>Historical</a:t>
            </a:r>
          </a:p>
          <a:p>
            <a:pPr lvl="1"/>
            <a:r>
              <a:rPr lang="en-US" sz="1765" dirty="0">
                <a:solidFill>
                  <a:schemeClr val="bg1"/>
                </a:solidFill>
                <a:latin typeface="+mj-lt"/>
              </a:rPr>
              <a:t>Outcomes</a:t>
            </a:r>
          </a:p>
        </p:txBody>
      </p:sp>
      <p:pic>
        <p:nvPicPr>
          <p:cNvPr id="3074" name="Picture 2" descr="http://us.123rf.com/400wm/400/400/johnkwan/johnkwan1008/johnkwan100800099/7596302-yes-no-or-maybe-concepts-of-making-business-deci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3258" y="1891530"/>
            <a:ext cx="3168278" cy="19247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ocialstrategies.net.au/wp-content/uploads/2012/12/Big-Data-for-small-business-e13554610901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3363" y="1891532"/>
            <a:ext cx="2572494" cy="192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0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tells us a story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224" y="1419235"/>
            <a:ext cx="6533515" cy="5374757"/>
          </a:xfrm>
          <a:prstGeom prst="rect">
            <a:avLst/>
          </a:prstGeom>
        </p:spPr>
      </p:pic>
    </p:spTree>
    <p:extLst>
      <p:ext uri="{BB962C8B-B14F-4D97-AF65-F5344CB8AC3E}">
        <p14:creationId xmlns:p14="http://schemas.microsoft.com/office/powerpoint/2010/main" val="146897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632" y="775891"/>
            <a:ext cx="5528737" cy="5306219"/>
          </a:xfrm>
          <a:prstGeom prst="rect">
            <a:avLst/>
          </a:prstGeom>
        </p:spPr>
      </p:pic>
    </p:spTree>
    <p:extLst>
      <p:ext uri="{BB962C8B-B14F-4D97-AF65-F5344CB8AC3E}">
        <p14:creationId xmlns:p14="http://schemas.microsoft.com/office/powerpoint/2010/main" val="23000391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have survived the Titanic?	</a:t>
            </a:r>
            <a:endParaRPr lang="en-US" dirty="0"/>
          </a:p>
        </p:txBody>
      </p:sp>
      <p:graphicFrame>
        <p:nvGraphicFramePr>
          <p:cNvPr id="3" name="Table 2"/>
          <p:cNvGraphicFramePr>
            <a:graphicFrameLocks noGrp="1"/>
          </p:cNvGraphicFramePr>
          <p:nvPr>
            <p:extLst/>
          </p:nvPr>
        </p:nvGraphicFramePr>
        <p:xfrm>
          <a:off x="1383607" y="2074641"/>
          <a:ext cx="8128001" cy="1112520"/>
        </p:xfrm>
        <a:graphic>
          <a:graphicData uri="http://schemas.openxmlformats.org/drawingml/2006/table">
            <a:tbl>
              <a:tblPr firstRow="1" bandRow="1">
                <a:tableStyleId>{3B4B98B0-60AC-42C2-AFA5-B58CD77FA1E5}</a:tableStyleId>
              </a:tblPr>
              <a:tblGrid>
                <a:gridCol w="1161143"/>
                <a:gridCol w="1161143"/>
                <a:gridCol w="1161143"/>
                <a:gridCol w="1161143"/>
                <a:gridCol w="1161143"/>
                <a:gridCol w="1161143"/>
                <a:gridCol w="1161143"/>
              </a:tblGrid>
              <a:tr h="370840">
                <a:tc>
                  <a:txBody>
                    <a:bodyPr/>
                    <a:lstStyle/>
                    <a:p>
                      <a:r>
                        <a:rPr lang="en-US" dirty="0" smtClean="0"/>
                        <a:t>Class</a:t>
                      </a:r>
                      <a:endParaRPr lang="en-US" dirty="0"/>
                    </a:p>
                  </a:txBody>
                  <a:tcPr/>
                </a:tc>
                <a:tc>
                  <a:txBody>
                    <a:bodyPr/>
                    <a:lstStyle/>
                    <a:p>
                      <a:r>
                        <a:rPr lang="en-US" dirty="0" smtClean="0"/>
                        <a:t>Name</a:t>
                      </a:r>
                      <a:endParaRPr lang="en-US" dirty="0"/>
                    </a:p>
                  </a:txBody>
                  <a:tcPr/>
                </a:tc>
                <a:tc>
                  <a:txBody>
                    <a:bodyPr/>
                    <a:lstStyle/>
                    <a:p>
                      <a:r>
                        <a:rPr lang="en-US" dirty="0" smtClean="0"/>
                        <a:t>Age</a:t>
                      </a:r>
                      <a:endParaRPr lang="en-US" dirty="0"/>
                    </a:p>
                  </a:txBody>
                  <a:tcPr/>
                </a:tc>
                <a:tc>
                  <a:txBody>
                    <a:bodyPr/>
                    <a:lstStyle/>
                    <a:p>
                      <a:r>
                        <a:rPr lang="en-US" dirty="0" smtClean="0"/>
                        <a:t>Ticket #</a:t>
                      </a:r>
                      <a:endParaRPr lang="en-US" dirty="0"/>
                    </a:p>
                  </a:txBody>
                  <a:tcPr/>
                </a:tc>
                <a:tc>
                  <a:txBody>
                    <a:bodyPr/>
                    <a:lstStyle/>
                    <a:p>
                      <a:r>
                        <a:rPr lang="en-US" dirty="0" smtClean="0"/>
                        <a:t>Fare</a:t>
                      </a:r>
                      <a:endParaRPr lang="en-US" dirty="0"/>
                    </a:p>
                  </a:txBody>
                  <a:tcPr/>
                </a:tc>
                <a:tc>
                  <a:txBody>
                    <a:bodyPr/>
                    <a:lstStyle/>
                    <a:p>
                      <a:r>
                        <a:rPr lang="en-US" dirty="0" smtClean="0"/>
                        <a:t>Cabin #</a:t>
                      </a:r>
                      <a:endParaRPr lang="en-US" dirty="0"/>
                    </a:p>
                  </a:txBody>
                  <a:tcPr/>
                </a:tc>
                <a:tc>
                  <a:txBody>
                    <a:bodyPr/>
                    <a:lstStyle/>
                    <a:p>
                      <a:r>
                        <a:rPr lang="en-US" dirty="0" smtClean="0"/>
                        <a:t>Survived</a:t>
                      </a:r>
                      <a:endParaRPr lang="en-US" dirty="0"/>
                    </a:p>
                  </a:txBody>
                  <a:tcPr/>
                </a:tc>
              </a:tr>
              <a:tr h="370840">
                <a:tc>
                  <a:txBody>
                    <a:bodyPr/>
                    <a:lstStyle/>
                    <a:p>
                      <a:r>
                        <a:rPr lang="en-US" dirty="0" smtClean="0"/>
                        <a:t>First</a:t>
                      </a:r>
                      <a:endParaRPr lang="en-US" dirty="0"/>
                    </a:p>
                  </a:txBody>
                  <a:tcPr/>
                </a:tc>
                <a:tc>
                  <a:txBody>
                    <a:bodyPr/>
                    <a:lstStyle/>
                    <a:p>
                      <a:r>
                        <a:rPr lang="en-US" dirty="0" smtClean="0"/>
                        <a:t>Carl A</a:t>
                      </a:r>
                      <a:endParaRPr lang="en-US" dirty="0"/>
                    </a:p>
                  </a:txBody>
                  <a:tcPr/>
                </a:tc>
                <a:tc>
                  <a:txBody>
                    <a:bodyPr/>
                    <a:lstStyle/>
                    <a:p>
                      <a:r>
                        <a:rPr lang="en-US" dirty="0" smtClean="0"/>
                        <a:t>25</a:t>
                      </a:r>
                      <a:endParaRPr lang="en-US" dirty="0"/>
                    </a:p>
                  </a:txBody>
                  <a:tcPr/>
                </a:tc>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123</a:t>
                      </a:r>
                      <a:endParaRPr lang="en-US" dirty="0"/>
                    </a:p>
                  </a:txBody>
                  <a:tcPr/>
                </a:tc>
                <a:tc>
                  <a:txBody>
                    <a:bodyPr/>
                    <a:lstStyle/>
                    <a:p>
                      <a:r>
                        <a:rPr lang="en-US" dirty="0" smtClean="0"/>
                        <a:t>0</a:t>
                      </a:r>
                      <a:endParaRPr lang="en-US" dirty="0"/>
                    </a:p>
                  </a:txBody>
                  <a:tcPr/>
                </a:tc>
              </a:tr>
              <a:tr h="370840">
                <a:tc>
                  <a:txBody>
                    <a:bodyPr/>
                    <a:lstStyle/>
                    <a:p>
                      <a:r>
                        <a:rPr lang="en-US" dirty="0" smtClean="0"/>
                        <a:t>Main</a:t>
                      </a:r>
                      <a:endParaRPr lang="en-US" dirty="0"/>
                    </a:p>
                  </a:txBody>
                  <a:tcPr/>
                </a:tc>
                <a:tc>
                  <a:txBody>
                    <a:bodyPr/>
                    <a:lstStyle/>
                    <a:p>
                      <a:r>
                        <a:rPr lang="en-US" dirty="0" smtClean="0"/>
                        <a:t>Steven</a:t>
                      </a:r>
                      <a:r>
                        <a:rPr lang="en-US" baseline="0" dirty="0" smtClean="0"/>
                        <a:t> S</a:t>
                      </a:r>
                      <a:endParaRPr lang="en-US" dirty="0"/>
                    </a:p>
                  </a:txBody>
                  <a:tcPr/>
                </a:tc>
                <a:tc>
                  <a:txBody>
                    <a:bodyPr/>
                    <a:lstStyle/>
                    <a:p>
                      <a:r>
                        <a:rPr lang="en-US" dirty="0" smtClean="0"/>
                        <a:t>55</a:t>
                      </a:r>
                      <a:endParaRPr lang="en-US" dirty="0"/>
                    </a:p>
                  </a:txBody>
                  <a:tcPr/>
                </a:tc>
                <a:tc>
                  <a:txBody>
                    <a:bodyPr/>
                    <a:lstStyle/>
                    <a:p>
                      <a:r>
                        <a:rPr lang="en-US" dirty="0" smtClean="0"/>
                        <a:t>2</a:t>
                      </a:r>
                      <a:endParaRPr lang="en-US" dirty="0"/>
                    </a:p>
                  </a:txBody>
                  <a:tcPr/>
                </a:tc>
                <a:tc>
                  <a:txBody>
                    <a:bodyPr/>
                    <a:lstStyle/>
                    <a:p>
                      <a:r>
                        <a:rPr lang="en-US" dirty="0" smtClean="0"/>
                        <a:t>C</a:t>
                      </a:r>
                      <a:endParaRPr lang="en-US" dirty="0"/>
                    </a:p>
                  </a:txBody>
                  <a:tcPr/>
                </a:tc>
                <a:tc>
                  <a:txBody>
                    <a:bodyPr/>
                    <a:lstStyle/>
                    <a:p>
                      <a:r>
                        <a:rPr lang="en-US" dirty="0" smtClean="0"/>
                        <a:t>324</a:t>
                      </a:r>
                      <a:endParaRPr lang="en-US" dirty="0"/>
                    </a:p>
                  </a:txBody>
                  <a:tcPr/>
                </a:tc>
                <a:tc>
                  <a:txBody>
                    <a:bodyPr/>
                    <a:lstStyle/>
                    <a:p>
                      <a:r>
                        <a:rPr lang="en-US" dirty="0" smtClean="0"/>
                        <a:t>1</a:t>
                      </a:r>
                      <a:endParaRPr lang="en-US" dirty="0"/>
                    </a:p>
                  </a:txBody>
                  <a:tcPr/>
                </a:tc>
              </a:tr>
            </a:tbl>
          </a:graphicData>
        </a:graphic>
      </p:graphicFrame>
      <p:sp>
        <p:nvSpPr>
          <p:cNvPr id="4" name="Right Arrow 3"/>
          <p:cNvSpPr/>
          <p:nvPr/>
        </p:nvSpPr>
        <p:spPr>
          <a:xfrm rot="16200000">
            <a:off x="1197032" y="3494295"/>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2416227" y="3494291"/>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6200000">
            <a:off x="3650673" y="3494291"/>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4790209" y="3494291"/>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6200000">
            <a:off x="5929746" y="3494293"/>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7035340" y="3494292"/>
            <a:ext cx="1246909" cy="931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8224057" y="3494290"/>
            <a:ext cx="1246909" cy="93102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7684856">
            <a:off x="848938" y="4976551"/>
            <a:ext cx="1483680" cy="646331"/>
          </a:xfrm>
          <a:prstGeom prst="rect">
            <a:avLst/>
          </a:prstGeom>
          <a:noFill/>
        </p:spPr>
        <p:txBody>
          <a:bodyPr wrap="square" rtlCol="0">
            <a:spAutoFit/>
          </a:bodyPr>
          <a:lstStyle/>
          <a:p>
            <a:r>
              <a:rPr lang="en-US" dirty="0" smtClean="0">
                <a:solidFill>
                  <a:schemeClr val="accent1"/>
                </a:solidFill>
              </a:rPr>
              <a:t>Independent </a:t>
            </a:r>
          </a:p>
          <a:p>
            <a:r>
              <a:rPr lang="en-US" dirty="0" smtClean="0">
                <a:solidFill>
                  <a:schemeClr val="accent1"/>
                </a:solidFill>
              </a:rPr>
              <a:t>Variable</a:t>
            </a:r>
            <a:endParaRPr lang="en-US" dirty="0">
              <a:solidFill>
                <a:schemeClr val="accent1"/>
              </a:solidFill>
            </a:endParaRPr>
          </a:p>
        </p:txBody>
      </p:sp>
      <p:sp>
        <p:nvSpPr>
          <p:cNvPr id="12" name="TextBox 11"/>
          <p:cNvSpPr txBox="1"/>
          <p:nvPr/>
        </p:nvSpPr>
        <p:spPr>
          <a:xfrm>
            <a:off x="8381999" y="4799260"/>
            <a:ext cx="1928552" cy="646331"/>
          </a:xfrm>
          <a:prstGeom prst="rect">
            <a:avLst/>
          </a:prstGeom>
          <a:noFill/>
        </p:spPr>
        <p:txBody>
          <a:bodyPr wrap="square" rtlCol="0">
            <a:spAutoFit/>
          </a:bodyPr>
          <a:lstStyle/>
          <a:p>
            <a:r>
              <a:rPr lang="en-US" dirty="0" smtClean="0">
                <a:solidFill>
                  <a:srgbClr val="FF0000"/>
                </a:solidFill>
              </a:rPr>
              <a:t>Dependent Variable</a:t>
            </a:r>
            <a:endParaRPr lang="en-US" dirty="0">
              <a:solidFill>
                <a:srgbClr val="FF0000"/>
              </a:solidFill>
            </a:endParaRPr>
          </a:p>
        </p:txBody>
      </p:sp>
      <p:sp>
        <p:nvSpPr>
          <p:cNvPr id="13" name="TextBox 12"/>
          <p:cNvSpPr txBox="1"/>
          <p:nvPr/>
        </p:nvSpPr>
        <p:spPr>
          <a:xfrm rot="17684856">
            <a:off x="2633603" y="4997570"/>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8" name="Left Brace 17"/>
          <p:cNvSpPr/>
          <p:nvPr/>
        </p:nvSpPr>
        <p:spPr>
          <a:xfrm rot="16200000">
            <a:off x="4312273" y="2412095"/>
            <a:ext cx="548243" cy="7199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rot="17684856">
            <a:off x="3877740" y="4997569"/>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0" name="TextBox 19"/>
          <p:cNvSpPr txBox="1"/>
          <p:nvPr/>
        </p:nvSpPr>
        <p:spPr>
          <a:xfrm rot="17684856">
            <a:off x="4926921" y="5038105"/>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1" name="TextBox 20"/>
          <p:cNvSpPr txBox="1"/>
          <p:nvPr/>
        </p:nvSpPr>
        <p:spPr>
          <a:xfrm rot="17684856">
            <a:off x="6171058" y="5038106"/>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2" name="TextBox 21"/>
          <p:cNvSpPr txBox="1"/>
          <p:nvPr/>
        </p:nvSpPr>
        <p:spPr>
          <a:xfrm rot="17684856">
            <a:off x="7318720" y="4995716"/>
            <a:ext cx="527021"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23" name="TextBox 22"/>
          <p:cNvSpPr txBox="1"/>
          <p:nvPr/>
        </p:nvSpPr>
        <p:spPr>
          <a:xfrm>
            <a:off x="3793355" y="6249114"/>
            <a:ext cx="5211864" cy="646331"/>
          </a:xfrm>
          <a:prstGeom prst="rect">
            <a:avLst/>
          </a:prstGeom>
          <a:noFill/>
        </p:spPr>
        <p:txBody>
          <a:bodyPr wrap="square" rtlCol="0">
            <a:spAutoFit/>
          </a:bodyPr>
          <a:lstStyle/>
          <a:p>
            <a:r>
              <a:rPr lang="en-US" sz="3600" dirty="0" smtClean="0">
                <a:solidFill>
                  <a:schemeClr val="accent1"/>
                </a:solidFill>
              </a:rPr>
              <a:t>Features</a:t>
            </a:r>
            <a:endParaRPr lang="en-US" dirty="0">
              <a:solidFill>
                <a:schemeClr val="accent1"/>
              </a:solidFill>
            </a:endParaRPr>
          </a:p>
        </p:txBody>
      </p:sp>
    </p:spTree>
    <p:extLst>
      <p:ext uri="{BB962C8B-B14F-4D97-AF65-F5344CB8AC3E}">
        <p14:creationId xmlns:p14="http://schemas.microsoft.com/office/powerpoint/2010/main" val="16538934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587" y="4388090"/>
            <a:ext cx="4848225" cy="1410393"/>
          </a:xfrm>
          <a:prstGeom prst="rect">
            <a:avLst/>
          </a:prstGeom>
        </p:spPr>
      </p:pic>
      <p:sp>
        <p:nvSpPr>
          <p:cNvPr id="2" name="Title 1"/>
          <p:cNvSpPr>
            <a:spLocks noGrp="1"/>
          </p:cNvSpPr>
          <p:nvPr>
            <p:ph type="title"/>
          </p:nvPr>
        </p:nvSpPr>
        <p:spPr>
          <a:xfrm>
            <a:off x="838200" y="328549"/>
            <a:ext cx="10515600" cy="1325563"/>
          </a:xfrm>
        </p:spPr>
        <p:txBody>
          <a:bodyPr/>
          <a:lstStyle/>
          <a:p>
            <a:r>
              <a:rPr lang="en-US" dirty="0" smtClean="0"/>
              <a:t>Probability</a:t>
            </a:r>
            <a:endParaRPr lang="en-US" dirty="0"/>
          </a:p>
        </p:txBody>
      </p:sp>
      <p:grpSp>
        <p:nvGrpSpPr>
          <p:cNvPr id="9" name="Group 8"/>
          <p:cNvGrpSpPr/>
          <p:nvPr/>
        </p:nvGrpSpPr>
        <p:grpSpPr>
          <a:xfrm>
            <a:off x="962025" y="2337227"/>
            <a:ext cx="6096000" cy="923330"/>
            <a:chOff x="3048000" y="3013502"/>
            <a:chExt cx="6096000" cy="923330"/>
          </a:xfrm>
        </p:grpSpPr>
        <p:sp>
          <p:nvSpPr>
            <p:cNvPr id="5" name="Rectangle 4"/>
            <p:cNvSpPr/>
            <p:nvPr/>
          </p:nvSpPr>
          <p:spPr>
            <a:xfrm>
              <a:off x="3048000" y="3105835"/>
              <a:ext cx="6096000" cy="369332"/>
            </a:xfrm>
            <a:prstGeom prst="rect">
              <a:avLst/>
            </a:prstGeom>
          </p:spPr>
          <p:txBody>
            <a:bodyPr>
              <a:spAutoFit/>
            </a:bodyPr>
            <a:lstStyle/>
            <a:p>
              <a:r>
                <a:rPr lang="en-US" dirty="0"/>
                <a:t>P(A) </a:t>
              </a:r>
              <a:r>
                <a:rPr lang="en-US" dirty="0" smtClean="0"/>
                <a:t>=</a:t>
              </a:r>
              <a:endParaRPr lang="en-US" dirty="0"/>
            </a:p>
          </p:txBody>
        </p:sp>
        <p:sp>
          <p:nvSpPr>
            <p:cNvPr id="6" name="TextBox 5"/>
            <p:cNvSpPr txBox="1"/>
            <p:nvPr/>
          </p:nvSpPr>
          <p:spPr>
            <a:xfrm>
              <a:off x="3829050" y="3013502"/>
              <a:ext cx="4019550" cy="923330"/>
            </a:xfrm>
            <a:prstGeom prst="rect">
              <a:avLst/>
            </a:prstGeom>
            <a:noFill/>
          </p:spPr>
          <p:txBody>
            <a:bodyPr wrap="square" rtlCol="0">
              <a:spAutoFit/>
            </a:bodyPr>
            <a:lstStyle/>
            <a:p>
              <a:r>
                <a:rPr lang="en-US" dirty="0"/>
                <a:t>The Number Of Ways Event A Can Occur </a:t>
              </a:r>
              <a:r>
                <a:rPr lang="en-US" dirty="0" smtClean="0"/>
                <a:t> </a:t>
              </a:r>
              <a:endParaRPr lang="en-US" dirty="0"/>
            </a:p>
            <a:p>
              <a:r>
                <a:rPr lang="en-US" dirty="0"/>
                <a:t>The total number Of Possible Outcomes  </a:t>
              </a:r>
            </a:p>
            <a:p>
              <a:endParaRPr lang="en-US" dirty="0"/>
            </a:p>
          </p:txBody>
        </p:sp>
        <p:cxnSp>
          <p:nvCxnSpPr>
            <p:cNvPr id="8" name="Straight Connector 7"/>
            <p:cNvCxnSpPr/>
            <p:nvPr/>
          </p:nvCxnSpPr>
          <p:spPr>
            <a:xfrm>
              <a:off x="3790950" y="3333750"/>
              <a:ext cx="3981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243" y="2064321"/>
            <a:ext cx="1364457" cy="119623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 y="4419599"/>
            <a:ext cx="4848225" cy="141039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6987" y="4162425"/>
            <a:ext cx="2371725" cy="17907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8712" y="4312236"/>
            <a:ext cx="2324100" cy="1562100"/>
          </a:xfrm>
          <a:prstGeom prst="rect">
            <a:avLst/>
          </a:prstGeom>
        </p:spPr>
      </p:pic>
      <p:sp>
        <p:nvSpPr>
          <p:cNvPr id="16" name="Plus 15"/>
          <p:cNvSpPr/>
          <p:nvPr/>
        </p:nvSpPr>
        <p:spPr>
          <a:xfrm>
            <a:off x="1978819" y="4676775"/>
            <a:ext cx="762000" cy="76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048250" y="4743795"/>
            <a:ext cx="762000" cy="76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p:cNvSpPr/>
          <p:nvPr/>
        </p:nvSpPr>
        <p:spPr>
          <a:xfrm>
            <a:off x="7585471" y="4743795"/>
            <a:ext cx="762000" cy="76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092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1412045"/>
            <a:ext cx="11578821" cy="4838728"/>
          </a:xfrm>
          <a:prstGeom prst="rect">
            <a:avLst/>
          </a:prstGeom>
        </p:spPr>
      </p:pic>
      <p:sp>
        <p:nvSpPr>
          <p:cNvPr id="6" name="Title 5"/>
          <p:cNvSpPr>
            <a:spLocks noGrp="1"/>
          </p:cNvSpPr>
          <p:nvPr>
            <p:ph type="title"/>
          </p:nvPr>
        </p:nvSpPr>
        <p:spPr/>
        <p:txBody>
          <a:bodyPr/>
          <a:lstStyle/>
          <a:p>
            <a:r>
              <a:rPr lang="en-US" dirty="0" smtClean="0"/>
              <a:t>Is this happening to you?</a:t>
            </a:r>
            <a:endParaRPr lang="en-US" dirty="0"/>
          </a:p>
        </p:txBody>
      </p:sp>
    </p:spTree>
    <p:extLst>
      <p:ext uri="{BB962C8B-B14F-4D97-AF65-F5344CB8AC3E}">
        <p14:creationId xmlns:p14="http://schemas.microsoft.com/office/powerpoint/2010/main" val="238858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85818"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3269569"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6253321"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9237073"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Common Classes of Problems</a:t>
            </a:r>
            <a:endParaRPr lang="en-US" dirty="0"/>
          </a:p>
        </p:txBody>
      </p:sp>
      <p:pic>
        <p:nvPicPr>
          <p:cNvPr id="2050" name="Picture 2" descr="http://openclassroom.stanford.edu/MainFolder/courses/MachineLearning/exercises/ex8materials/ex8b_10.png"/>
          <p:cNvPicPr>
            <a:picLocks noChangeAspect="1" noChangeArrowheads="1"/>
          </p:cNvPicPr>
          <p:nvPr/>
        </p:nvPicPr>
        <p:blipFill rotWithShape="1">
          <a:blip r:embed="rId3">
            <a:extLst>
              <a:ext uri="{28A0092B-C50C-407E-A947-70E740481C1C}">
                <a14:useLocalDpi xmlns:a14="http://schemas.microsoft.com/office/drawing/2010/main" val="0"/>
              </a:ext>
            </a:extLst>
          </a:blip>
          <a:srcRect l="6223" t="5432" r="6950" b="3565"/>
          <a:stretch/>
        </p:blipFill>
        <p:spPr bwMode="auto">
          <a:xfrm>
            <a:off x="358345" y="4040488"/>
            <a:ext cx="2661144" cy="2455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s.oracle.com/cd/B28359_01/datamine.111/b28129/img/scatter_plot_nonlinear.gif"/>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b="7942"/>
          <a:stretch/>
        </p:blipFill>
        <p:spPr bwMode="auto">
          <a:xfrm>
            <a:off x="3457864" y="4070132"/>
            <a:ext cx="2429607" cy="24261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ctrum.ieee.org/img/RecommendNEWf1-1348253703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643" y="4070132"/>
            <a:ext cx="1867552" cy="2426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2126" y="1802289"/>
            <a:ext cx="2221748"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Classification</a:t>
            </a:r>
          </a:p>
        </p:txBody>
      </p:sp>
      <p:sp>
        <p:nvSpPr>
          <p:cNvPr id="14" name="TextBox 13"/>
          <p:cNvSpPr txBox="1"/>
          <p:nvPr/>
        </p:nvSpPr>
        <p:spPr>
          <a:xfrm>
            <a:off x="3650256" y="1802289"/>
            <a:ext cx="1906149"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Regression</a:t>
            </a:r>
          </a:p>
        </p:txBody>
      </p:sp>
      <p:sp>
        <p:nvSpPr>
          <p:cNvPr id="15" name="TextBox 14"/>
          <p:cNvSpPr txBox="1"/>
          <p:nvPr/>
        </p:nvSpPr>
        <p:spPr>
          <a:xfrm>
            <a:off x="6271668" y="1802289"/>
            <a:ext cx="2587874"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Recommenders</a:t>
            </a:r>
          </a:p>
        </p:txBody>
      </p:sp>
      <p:sp>
        <p:nvSpPr>
          <p:cNvPr id="16" name="TextBox 15"/>
          <p:cNvSpPr txBox="1"/>
          <p:nvPr/>
        </p:nvSpPr>
        <p:spPr>
          <a:xfrm>
            <a:off x="9707775" y="1802289"/>
            <a:ext cx="1790604" cy="669826"/>
          </a:xfrm>
          <a:prstGeom prst="rect">
            <a:avLst/>
          </a:prstGeom>
          <a:noFill/>
        </p:spPr>
        <p:txBody>
          <a:bodyPr wrap="none" lIns="179285" tIns="143428" rIns="179285" bIns="143428" rtlCol="0">
            <a:spAutoFit/>
          </a:bodyPr>
          <a:lstStyle/>
          <a:p>
            <a:pPr>
              <a:lnSpc>
                <a:spcPct val="90000"/>
              </a:lnSpc>
            </a:pPr>
            <a:r>
              <a:rPr lang="en-US" sz="2745" dirty="0" smtClean="0">
                <a:solidFill>
                  <a:schemeClr val="bg1"/>
                </a:solidFill>
              </a:rPr>
              <a:t>Clustering</a:t>
            </a:r>
            <a:endParaRPr lang="en-US" sz="2745" dirty="0">
              <a:solidFill>
                <a:schemeClr val="bg1"/>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8135" y="4040488"/>
            <a:ext cx="2281452" cy="2455830"/>
          </a:xfrm>
          <a:prstGeom prst="rect">
            <a:avLst/>
          </a:prstGeom>
        </p:spPr>
      </p:pic>
    </p:spTree>
    <p:extLst>
      <p:ext uri="{BB962C8B-B14F-4D97-AF65-F5344CB8AC3E}">
        <p14:creationId xmlns:p14="http://schemas.microsoft.com/office/powerpoint/2010/main" val="380858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lstStyle/>
          <a:p>
            <a:r>
              <a:rPr lang="en-US" dirty="0" smtClean="0"/>
              <a:t>Think </a:t>
            </a:r>
            <a:r>
              <a:rPr lang="en-US" b="1" dirty="0" smtClean="0"/>
              <a:t>categories</a:t>
            </a:r>
          </a:p>
          <a:p>
            <a:r>
              <a:rPr lang="en-US" dirty="0" smtClean="0"/>
              <a:t>Example: Cat or Dog? </a:t>
            </a:r>
          </a:p>
        </p:txBody>
      </p:sp>
      <p:pic>
        <p:nvPicPr>
          <p:cNvPr id="1026" name="Picture 2" descr="http://www.fndvisions.org/img/cutec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88322"/>
            <a:ext cx="2169160" cy="1626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nowyourselftoday.net/wp-content/uploads/2014/04/cats-wallpaper-hd-1-3-s-307x5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585" y="3967639"/>
            <a:ext cx="14986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atbreedspic.co/wp-content/uploads/2015/01/cute-baby-kittensearly-spay-and-neuter-the-pros-and-cons-bengal-cats-bengals-htcqxku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6794" y="3373120"/>
            <a:ext cx="1931262" cy="17787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bebusinessed.com/wp-content/uploads/2014/03/734899052_139565801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6922" y="3039557"/>
            <a:ext cx="2672409" cy="15032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dognameguide.com/images/do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695" y="2234087"/>
            <a:ext cx="1846961" cy="23087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blogs.psychcentral.com/life-goals/files/2014/09/cute-dog-pu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18526" y="4446108"/>
            <a:ext cx="28956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3955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Binary vs. Multiclass Classification</a:t>
            </a:r>
            <a:endParaRPr lang="en-US" dirty="0"/>
          </a:p>
        </p:txBody>
      </p:sp>
      <p:sp>
        <p:nvSpPr>
          <p:cNvPr id="3" name="Text Placeholder 2"/>
          <p:cNvSpPr>
            <a:spLocks noGrp="1"/>
          </p:cNvSpPr>
          <p:nvPr>
            <p:ph type="body" sz="quarter" idx="10"/>
          </p:nvPr>
        </p:nvSpPr>
        <p:spPr>
          <a:xfrm>
            <a:off x="1727671" y="2347610"/>
            <a:ext cx="4033911" cy="1881284"/>
          </a:xfrm>
        </p:spPr>
        <p:txBody>
          <a:bodyPr/>
          <a:lstStyle/>
          <a:p>
            <a:r>
              <a:rPr lang="en-US" dirty="0"/>
              <a:t>Binary examples</a:t>
            </a:r>
          </a:p>
          <a:p>
            <a:pPr lvl="1"/>
            <a:r>
              <a:rPr lang="en-US" sz="1800" dirty="0"/>
              <a:t>Is</a:t>
            </a:r>
            <a:r>
              <a:rPr lang="en-US" sz="1800"/>
              <a:t> that email spam or not </a:t>
            </a:r>
            <a:r>
              <a:rPr lang="en-US" sz="1800" smtClean="0"/>
              <a:t>spam?</a:t>
            </a:r>
            <a:endParaRPr lang="en-US" sz="1800" dirty="0"/>
          </a:p>
          <a:p>
            <a:pPr lvl="1"/>
            <a:r>
              <a:rPr lang="en-US" sz="1800" dirty="0"/>
              <a:t>Is</a:t>
            </a:r>
            <a:r>
              <a:rPr lang="en-US" sz="1800"/>
              <a:t> that person on Twitter a </a:t>
            </a:r>
            <a:r>
              <a:rPr lang="en-US" sz="1800" smtClean="0"/>
              <a:t>psycho?</a:t>
            </a:r>
            <a:endParaRPr lang="en-US" sz="1800" dirty="0"/>
          </a:p>
          <a:p>
            <a:pPr lvl="1"/>
            <a:endParaRPr lang="en-US" sz="1800" dirty="0"/>
          </a:p>
          <a:p>
            <a:endParaRPr lang="en-US" dirty="0"/>
          </a:p>
        </p:txBody>
      </p:sp>
      <p:sp>
        <p:nvSpPr>
          <p:cNvPr id="4" name="Text Placeholder 3"/>
          <p:cNvSpPr>
            <a:spLocks noGrp="1"/>
          </p:cNvSpPr>
          <p:nvPr>
            <p:ph type="body" sz="quarter" idx="11"/>
          </p:nvPr>
        </p:nvSpPr>
        <p:spPr>
          <a:xfrm>
            <a:off x="6433901" y="2347609"/>
            <a:ext cx="4033911" cy="1567865"/>
          </a:xfrm>
        </p:spPr>
        <p:txBody>
          <a:bodyPr/>
          <a:lstStyle/>
          <a:p>
            <a:r>
              <a:rPr lang="en-US" dirty="0"/>
              <a:t>Multiclass examples</a:t>
            </a:r>
          </a:p>
          <a:p>
            <a:pPr lvl="1"/>
            <a:r>
              <a:rPr lang="en-US" sz="1800" dirty="0"/>
              <a:t>What</a:t>
            </a:r>
            <a:r>
              <a:rPr lang="en-US" sz="1800"/>
              <a:t> kind of </a:t>
            </a:r>
            <a:r>
              <a:rPr lang="en-US" sz="1800" dirty="0"/>
              <a:t>flower</a:t>
            </a:r>
            <a:r>
              <a:rPr lang="en-US" sz="1800"/>
              <a:t> is </a:t>
            </a:r>
            <a:r>
              <a:rPr lang="en-US" sz="1800" smtClean="0"/>
              <a:t>that?</a:t>
            </a:r>
            <a:endParaRPr lang="en-US" sz="1800" dirty="0"/>
          </a:p>
          <a:p>
            <a:pPr lvl="1"/>
            <a:r>
              <a:rPr lang="en-US" sz="1800" dirty="0"/>
              <a:t>Which</a:t>
            </a:r>
            <a:r>
              <a:rPr lang="en-US" sz="1800"/>
              <a:t> Hogwarts house do I belong </a:t>
            </a:r>
            <a:r>
              <a:rPr lang="en-US" sz="1800" smtClean="0"/>
              <a:t>in?</a:t>
            </a:r>
            <a:endParaRPr lang="en-US" sz="1800" dirty="0"/>
          </a:p>
          <a:p>
            <a:endParaRPr lang="en-US" dirty="0"/>
          </a:p>
        </p:txBody>
      </p:sp>
      <p:pic>
        <p:nvPicPr>
          <p:cNvPr id="5" name="Picture 4"/>
          <p:cNvPicPr>
            <a:picLocks noChangeAspect="1"/>
          </p:cNvPicPr>
          <p:nvPr/>
        </p:nvPicPr>
        <p:blipFill>
          <a:blip r:embed="rId2"/>
          <a:stretch>
            <a:fillRect/>
          </a:stretch>
        </p:blipFill>
        <p:spPr>
          <a:xfrm>
            <a:off x="7338935" y="4367264"/>
            <a:ext cx="2220362" cy="1484911"/>
          </a:xfrm>
          <a:prstGeom prst="rect">
            <a:avLst/>
          </a:prstGeom>
        </p:spPr>
      </p:pic>
      <p:pic>
        <p:nvPicPr>
          <p:cNvPr id="6" name="Picture 5"/>
          <p:cNvPicPr>
            <a:picLocks noChangeAspect="1"/>
          </p:cNvPicPr>
          <p:nvPr/>
        </p:nvPicPr>
        <p:blipFill>
          <a:blip r:embed="rId3"/>
          <a:stretch>
            <a:fillRect/>
          </a:stretch>
        </p:blipFill>
        <p:spPr>
          <a:xfrm>
            <a:off x="2650840" y="4367265"/>
            <a:ext cx="2220362" cy="1484911"/>
          </a:xfrm>
          <a:prstGeom prst="rect">
            <a:avLst/>
          </a:prstGeom>
        </p:spPr>
      </p:pic>
    </p:spTree>
    <p:extLst>
      <p:ext uri="{BB962C8B-B14F-4D97-AF65-F5344CB8AC3E}">
        <p14:creationId xmlns:p14="http://schemas.microsoft.com/office/powerpoint/2010/main" val="10824331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Predicting a numerical value</a:t>
            </a:r>
            <a:endParaRPr lang="en-US" b="1" dirty="0" smtClean="0"/>
          </a:p>
          <a:p>
            <a:r>
              <a:rPr lang="en-US" dirty="0" smtClean="0"/>
              <a:t>Example: How old are you based on your height? </a:t>
            </a:r>
          </a:p>
        </p:txBody>
      </p:sp>
      <p:pic>
        <p:nvPicPr>
          <p:cNvPr id="4" name="Picture 3"/>
          <p:cNvPicPr>
            <a:picLocks noChangeAspect="1"/>
          </p:cNvPicPr>
          <p:nvPr/>
        </p:nvPicPr>
        <p:blipFill>
          <a:blip r:embed="rId2"/>
          <a:stretch>
            <a:fillRect/>
          </a:stretch>
        </p:blipFill>
        <p:spPr>
          <a:xfrm>
            <a:off x="3681412" y="2947872"/>
            <a:ext cx="4829175" cy="3638550"/>
          </a:xfrm>
          <a:prstGeom prst="rect">
            <a:avLst/>
          </a:prstGeom>
        </p:spPr>
      </p:pic>
      <p:sp>
        <p:nvSpPr>
          <p:cNvPr id="5" name="TextBox 4"/>
          <p:cNvSpPr txBox="1"/>
          <p:nvPr/>
        </p:nvSpPr>
        <p:spPr>
          <a:xfrm rot="16200000">
            <a:off x="3356514" y="4516247"/>
            <a:ext cx="824456" cy="276999"/>
          </a:xfrm>
          <a:prstGeom prst="rect">
            <a:avLst/>
          </a:prstGeom>
          <a:noFill/>
        </p:spPr>
        <p:txBody>
          <a:bodyPr wrap="none" rtlCol="0">
            <a:spAutoFit/>
          </a:bodyPr>
          <a:lstStyle/>
          <a:p>
            <a:r>
              <a:rPr lang="en-US" sz="1200" b="1" dirty="0">
                <a:latin typeface="Calibri" panose="020F0502020204030204" pitchFamily="34" charset="0"/>
              </a:rPr>
              <a:t>h</a:t>
            </a:r>
            <a:r>
              <a:rPr lang="en-US" sz="1200" b="1" dirty="0" smtClean="0">
                <a:latin typeface="Calibri" panose="020F0502020204030204" pitchFamily="34" charset="0"/>
              </a:rPr>
              <a:t>eight (</a:t>
            </a:r>
            <a:r>
              <a:rPr lang="en-US" sz="1200" b="1" dirty="0" err="1" smtClean="0">
                <a:latin typeface="Calibri" panose="020F0502020204030204" pitchFamily="34" charset="0"/>
              </a:rPr>
              <a:t>ft</a:t>
            </a:r>
            <a:r>
              <a:rPr lang="en-US" sz="1200" b="1" dirty="0" smtClean="0">
                <a:latin typeface="Calibri" panose="020F0502020204030204" pitchFamily="34" charset="0"/>
              </a:rPr>
              <a:t>)</a:t>
            </a:r>
            <a:endParaRPr lang="en-US" sz="1200" b="1" dirty="0">
              <a:latin typeface="Calibri" panose="020F0502020204030204" pitchFamily="34" charset="0"/>
            </a:endParaRPr>
          </a:p>
        </p:txBody>
      </p:sp>
    </p:spTree>
    <p:extLst>
      <p:ext uri="{BB962C8B-B14F-4D97-AF65-F5344CB8AC3E}">
        <p14:creationId xmlns:p14="http://schemas.microsoft.com/office/powerpoint/2010/main" val="20937295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6692" y="2490090"/>
            <a:ext cx="9144519" cy="1497366"/>
          </a:xfrm>
        </p:spPr>
        <p:txBody>
          <a:bodyPr>
            <a:normAutofit fontScale="90000"/>
          </a:bodyPr>
          <a:lstStyle/>
          <a:p>
            <a:pPr algn="ctr"/>
            <a:r>
              <a:rPr lang="en-US" sz="4118" b="1" dirty="0"/>
              <a:t>“I keep saying the sexy job in the next ten years will be statisticians. People think I'm joking, but who would've guessed that computer engineers would've been the sexy job of the 1990s?”</a:t>
            </a:r>
            <a:r>
              <a:rPr lang="en-US" b="1" dirty="0" smtClean="0"/>
              <a:t/>
            </a:r>
            <a:br>
              <a:rPr lang="en-US" b="1" dirty="0" smtClean="0"/>
            </a:br>
            <a:r>
              <a:rPr lang="en-US" b="1" dirty="0" smtClean="0"/>
              <a:t>- </a:t>
            </a:r>
            <a:r>
              <a:rPr lang="en-US" sz="2942" dirty="0"/>
              <a:t>Hal Varian , Chief Economist at Google</a:t>
            </a:r>
          </a:p>
        </p:txBody>
      </p:sp>
    </p:spTree>
    <p:extLst>
      <p:ext uri="{BB962C8B-B14F-4D97-AF65-F5344CB8AC3E}">
        <p14:creationId xmlns:p14="http://schemas.microsoft.com/office/powerpoint/2010/main" val="3833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Recommenders</a:t>
            </a:r>
            <a:endParaRPr lang="en-US" dirty="0"/>
          </a:p>
        </p:txBody>
      </p:sp>
      <p:sp>
        <p:nvSpPr>
          <p:cNvPr id="3" name="Content Placeholder 2"/>
          <p:cNvSpPr>
            <a:spLocks noGrp="1"/>
          </p:cNvSpPr>
          <p:nvPr>
            <p:ph idx="1"/>
          </p:nvPr>
        </p:nvSpPr>
        <p:spPr/>
        <p:txBody>
          <a:bodyPr/>
          <a:lstStyle/>
          <a:p>
            <a:r>
              <a:rPr lang="en-US" dirty="0" smtClean="0"/>
              <a:t>Suggestions based on things you like</a:t>
            </a:r>
            <a:endParaRPr lang="en-US" dirty="0"/>
          </a:p>
        </p:txBody>
      </p:sp>
      <p:pic>
        <p:nvPicPr>
          <p:cNvPr id="3074" name="Picture 2" descr="http://yukaichou.com/wp-content/uploads/2014/05/Amazon.com-recommendation-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868" y="2797523"/>
            <a:ext cx="6519818" cy="337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7720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p:txBody>
          <a:bodyPr/>
          <a:lstStyle/>
          <a:p>
            <a:r>
              <a:rPr lang="en-US" dirty="0" smtClean="0"/>
              <a:t>Grouping similar things</a:t>
            </a:r>
            <a:endParaRPr lang="en-US" dirty="0"/>
          </a:p>
        </p:txBody>
      </p:sp>
      <p:pic>
        <p:nvPicPr>
          <p:cNvPr id="4098" name="Picture 2" descr="http://junkcharts.typepad.com/photos/uncategorized/2008/03/04/grapefruit_sca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799" y="2235200"/>
            <a:ext cx="5226959" cy="44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09137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pic>
        <p:nvPicPr>
          <p:cNvPr id="3" name="Picture 2"/>
          <p:cNvPicPr>
            <a:picLocks noChangeAspect="1"/>
          </p:cNvPicPr>
          <p:nvPr/>
        </p:nvPicPr>
        <p:blipFill>
          <a:blip r:embed="rId3"/>
          <a:stretch>
            <a:fillRect/>
          </a:stretch>
        </p:blipFill>
        <p:spPr>
          <a:xfrm>
            <a:off x="1814653" y="1568529"/>
            <a:ext cx="8466995" cy="4614347"/>
          </a:xfrm>
          <a:prstGeom prst="rect">
            <a:avLst/>
          </a:prstGeom>
        </p:spPr>
      </p:pic>
      <p:sp>
        <p:nvSpPr>
          <p:cNvPr id="4" name="Rectangle 3"/>
          <p:cNvSpPr/>
          <p:nvPr/>
        </p:nvSpPr>
        <p:spPr>
          <a:xfrm>
            <a:off x="7262342" y="6360300"/>
            <a:ext cx="4662740" cy="301727"/>
          </a:xfrm>
          <a:prstGeom prst="rect">
            <a:avLst/>
          </a:prstGeom>
        </p:spPr>
        <p:txBody>
          <a:bodyPr wrap="square">
            <a:spAutoFit/>
          </a:bodyPr>
          <a:lstStyle/>
          <a:p>
            <a:r>
              <a:rPr lang="en-US" sz="1372" dirty="0"/>
              <a:t>Source: http://</a:t>
            </a:r>
            <a:r>
              <a:rPr lang="en-US" sz="1372" dirty="0" err="1"/>
              <a:t>prlab.tudelft.nl</a:t>
            </a:r>
            <a:r>
              <a:rPr lang="en-US" sz="1372" dirty="0"/>
              <a:t>/content/pattern-recognition</a:t>
            </a:r>
          </a:p>
        </p:txBody>
      </p:sp>
    </p:spTree>
    <p:extLst>
      <p:ext uri="{BB962C8B-B14F-4D97-AF65-F5344CB8AC3E}">
        <p14:creationId xmlns:p14="http://schemas.microsoft.com/office/powerpoint/2010/main" val="8050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What makes for a good ML problem?</a:t>
            </a:r>
          </a:p>
        </p:txBody>
      </p:sp>
      <p:sp>
        <p:nvSpPr>
          <p:cNvPr id="3" name="Text Placeholder 2"/>
          <p:cNvSpPr>
            <a:spLocks noGrp="1"/>
          </p:cNvSpPr>
          <p:nvPr>
            <p:ph type="body" sz="quarter" idx="4294967295"/>
          </p:nvPr>
        </p:nvSpPr>
        <p:spPr>
          <a:xfrm>
            <a:off x="1725931" y="1749371"/>
            <a:ext cx="8741880" cy="4028047"/>
          </a:xfrm>
          <a:prstGeom prst="rect">
            <a:avLst/>
          </a:prstGeom>
        </p:spPr>
        <p:txBody>
          <a:bodyPr/>
          <a:lstStyle/>
          <a:p>
            <a:r>
              <a:rPr lang="en-US" sz="3600" b="1" dirty="0"/>
              <a:t>Labeled</a:t>
            </a:r>
            <a:r>
              <a:rPr lang="en-US" sz="3600" dirty="0"/>
              <a:t> examples</a:t>
            </a:r>
          </a:p>
          <a:p>
            <a:pPr lvl="1"/>
            <a:r>
              <a:rPr lang="en-US" sz="1800"/>
              <a:t>Spam </a:t>
            </a:r>
            <a:r>
              <a:rPr lang="en-US" sz="1800" smtClean="0"/>
              <a:t>detection: </a:t>
            </a:r>
            <a:r>
              <a:rPr lang="en-US" sz="1800"/>
              <a:t>examples </a:t>
            </a:r>
            <a:r>
              <a:rPr lang="en-US" sz="1800" smtClean="0"/>
              <a:t>of </a:t>
            </a:r>
            <a:r>
              <a:rPr lang="en-US" sz="1800" dirty="0"/>
              <a:t>spam</a:t>
            </a:r>
            <a:r>
              <a:rPr lang="en-US" sz="1800"/>
              <a:t> email and regular </a:t>
            </a:r>
            <a:r>
              <a:rPr lang="en-US" sz="1800" smtClean="0"/>
              <a:t>email</a:t>
            </a:r>
            <a:endParaRPr lang="en-US" sz="1800" dirty="0"/>
          </a:p>
          <a:p>
            <a:pPr lvl="1"/>
            <a:r>
              <a:rPr lang="en-US" sz="1800"/>
              <a:t>Twitter </a:t>
            </a:r>
            <a:r>
              <a:rPr lang="en-US" sz="1800" smtClean="0"/>
              <a:t>crazies: </a:t>
            </a:r>
            <a:r>
              <a:rPr lang="en-US" sz="1800" dirty="0"/>
              <a:t>examples </a:t>
            </a:r>
            <a:r>
              <a:rPr lang="en-US" sz="1800"/>
              <a:t>of </a:t>
            </a:r>
            <a:r>
              <a:rPr lang="en-US" sz="1800" dirty="0"/>
              <a:t>psychos</a:t>
            </a:r>
            <a:r>
              <a:rPr lang="en-US" sz="1800"/>
              <a:t> on twitter vs. other </a:t>
            </a:r>
            <a:r>
              <a:rPr lang="en-US" sz="1800" smtClean="0"/>
              <a:t>people</a:t>
            </a:r>
            <a:endParaRPr lang="en-US" sz="1800" dirty="0"/>
          </a:p>
          <a:p>
            <a:r>
              <a:rPr lang="en-US" sz="3600" dirty="0"/>
              <a:t>Relevant </a:t>
            </a:r>
            <a:r>
              <a:rPr lang="en-US" sz="3600" b="1" dirty="0"/>
              <a:t>features</a:t>
            </a:r>
          </a:p>
          <a:p>
            <a:pPr lvl="1"/>
            <a:r>
              <a:rPr lang="en-US" sz="1800"/>
              <a:t>Email </a:t>
            </a:r>
            <a:r>
              <a:rPr lang="en-US" sz="1800" smtClean="0"/>
              <a:t>information</a:t>
            </a:r>
            <a:r>
              <a:rPr lang="en-US" sz="1800"/>
              <a:t>: subject </a:t>
            </a:r>
            <a:r>
              <a:rPr lang="en-US" sz="1800" smtClean="0"/>
              <a:t>line, </a:t>
            </a:r>
            <a:r>
              <a:rPr lang="en-US" sz="1800" dirty="0"/>
              <a:t>sender</a:t>
            </a:r>
            <a:r>
              <a:rPr lang="en-US" sz="1800"/>
              <a:t> email </a:t>
            </a:r>
            <a:r>
              <a:rPr lang="en-US" sz="1800" smtClean="0"/>
              <a:t>address, </a:t>
            </a:r>
            <a:r>
              <a:rPr lang="en-US" sz="1800" dirty="0"/>
              <a:t>words</a:t>
            </a:r>
            <a:r>
              <a:rPr lang="en-US" sz="1800"/>
              <a:t> in </a:t>
            </a:r>
            <a:r>
              <a:rPr lang="en-US" sz="1800" smtClean="0"/>
              <a:t>email</a:t>
            </a:r>
            <a:endParaRPr lang="en-US" sz="1800" dirty="0"/>
          </a:p>
          <a:p>
            <a:pPr lvl="1"/>
            <a:r>
              <a:rPr lang="en-US" sz="1800" dirty="0"/>
              <a:t>Twitter</a:t>
            </a:r>
            <a:r>
              <a:rPr lang="en-US" sz="1800"/>
              <a:t> user </a:t>
            </a:r>
            <a:r>
              <a:rPr lang="en-US" sz="1800" smtClean="0"/>
              <a:t>information</a:t>
            </a:r>
            <a:r>
              <a:rPr lang="en-US" sz="1800"/>
              <a:t>: </a:t>
            </a:r>
            <a:r>
              <a:rPr lang="en-US" sz="1800" smtClean="0"/>
              <a:t>age, gender, </a:t>
            </a:r>
            <a:r>
              <a:rPr lang="en-US" sz="1800" dirty="0"/>
              <a:t>how</a:t>
            </a:r>
            <a:r>
              <a:rPr lang="en-US" sz="1800"/>
              <a:t> often he/she </a:t>
            </a:r>
            <a:r>
              <a:rPr lang="en-US" sz="1800" smtClean="0"/>
              <a:t>tweets, </a:t>
            </a:r>
            <a:r>
              <a:rPr lang="en-US" sz="1800" dirty="0"/>
              <a:t>words</a:t>
            </a:r>
            <a:r>
              <a:rPr lang="en-US" sz="1800"/>
              <a:t> and phrases used in </a:t>
            </a:r>
            <a:r>
              <a:rPr lang="en-US" sz="1800" smtClean="0"/>
              <a:t>tweets</a:t>
            </a:r>
            <a:endParaRPr lang="en-US" sz="1800" dirty="0"/>
          </a:p>
          <a:p>
            <a:r>
              <a:rPr lang="en-US" sz="3600" b="1" dirty="0"/>
              <a:t>Uncertainty/error</a:t>
            </a:r>
            <a:r>
              <a:rPr lang="en-US" sz="3600" dirty="0"/>
              <a:t> tolerance</a:t>
            </a:r>
          </a:p>
          <a:p>
            <a:pPr lvl="1"/>
            <a:r>
              <a:rPr lang="en-US" sz="1800"/>
              <a:t>Finding </a:t>
            </a:r>
            <a:r>
              <a:rPr lang="en-US" sz="1800" smtClean="0"/>
              <a:t>some </a:t>
            </a:r>
            <a:r>
              <a:rPr lang="en-US" sz="1800" dirty="0"/>
              <a:t>junk</a:t>
            </a:r>
            <a:r>
              <a:rPr lang="en-US" sz="1800"/>
              <a:t> mail </a:t>
            </a:r>
            <a:r>
              <a:rPr lang="en-US" sz="1800" smtClean="0"/>
              <a:t>is </a:t>
            </a:r>
            <a:r>
              <a:rPr lang="en-US" sz="1800" dirty="0"/>
              <a:t>better </a:t>
            </a:r>
            <a:r>
              <a:rPr lang="en-US" sz="1800"/>
              <a:t>than </a:t>
            </a:r>
            <a:r>
              <a:rPr lang="en-US" sz="1800" dirty="0"/>
              <a:t>missing</a:t>
            </a:r>
            <a:r>
              <a:rPr lang="en-US" sz="1800"/>
              <a:t> important </a:t>
            </a:r>
            <a:r>
              <a:rPr lang="en-US" sz="1800" smtClean="0"/>
              <a:t>email</a:t>
            </a:r>
            <a:endParaRPr lang="en-US" sz="1800" dirty="0"/>
          </a:p>
          <a:p>
            <a:pPr lvl="1"/>
            <a:r>
              <a:rPr lang="en-US" sz="1800"/>
              <a:t>Automated psycho </a:t>
            </a:r>
            <a:r>
              <a:rPr lang="en-US" sz="1800" smtClean="0"/>
              <a:t>identification </a:t>
            </a:r>
            <a:r>
              <a:rPr lang="en-US" sz="1800" dirty="0"/>
              <a:t>still verified </a:t>
            </a:r>
            <a:r>
              <a:rPr lang="en-US" sz="1800"/>
              <a:t>by </a:t>
            </a:r>
            <a:r>
              <a:rPr lang="en-US" sz="1800" smtClean="0"/>
              <a:t>human</a:t>
            </a:r>
            <a:endParaRPr lang="en-US" sz="1800" dirty="0"/>
          </a:p>
          <a:p>
            <a:endParaRPr lang="en-US" dirty="0"/>
          </a:p>
          <a:p>
            <a:endParaRPr lang="en-US" dirty="0"/>
          </a:p>
        </p:txBody>
      </p:sp>
    </p:spTree>
    <p:extLst>
      <p:ext uri="{BB962C8B-B14F-4D97-AF65-F5344CB8AC3E}">
        <p14:creationId xmlns:p14="http://schemas.microsoft.com/office/powerpoint/2010/main" val="33759313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Problems in Genome Sciences</a:t>
            </a:r>
            <a:endParaRPr lang="en-US" dirty="0"/>
          </a:p>
        </p:txBody>
      </p:sp>
      <p:sp>
        <p:nvSpPr>
          <p:cNvPr id="3" name="Text Placeholder 2"/>
          <p:cNvSpPr>
            <a:spLocks noGrp="1"/>
          </p:cNvSpPr>
          <p:nvPr>
            <p:ph type="body" sz="quarter" idx="10"/>
          </p:nvPr>
        </p:nvSpPr>
        <p:spPr>
          <a:xfrm>
            <a:off x="337118" y="1845969"/>
            <a:ext cx="11473969" cy="1931322"/>
          </a:xfrm>
        </p:spPr>
        <p:txBody>
          <a:bodyPr/>
          <a:lstStyle/>
          <a:p>
            <a:pPr marL="457200" indent="-457200">
              <a:buFontTx/>
              <a:buChar char="-"/>
            </a:pPr>
            <a:r>
              <a:rPr lang="en-US" dirty="0" smtClean="0"/>
              <a:t>Predicting gene expression based on sequence</a:t>
            </a:r>
          </a:p>
          <a:p>
            <a:pPr marL="457200" indent="-457200">
              <a:buFontTx/>
              <a:buChar char="-"/>
            </a:pPr>
            <a:r>
              <a:rPr lang="en-US" dirty="0" smtClean="0"/>
              <a:t>Predicting where genes are and what they do</a:t>
            </a:r>
          </a:p>
          <a:p>
            <a:pPr marL="457200" indent="-457200">
              <a:buFontTx/>
              <a:buChar char="-"/>
            </a:pPr>
            <a:r>
              <a:rPr lang="en-US" dirty="0" smtClean="0"/>
              <a:t>Predicting disease biomarkers</a:t>
            </a:r>
          </a:p>
        </p:txBody>
      </p:sp>
      <p:pic>
        <p:nvPicPr>
          <p:cNvPr id="4" name="Picture 3" descr="nrg3920-f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917" y="1600200"/>
            <a:ext cx="7620000" cy="5257800"/>
          </a:xfrm>
          <a:prstGeom prst="rect">
            <a:avLst/>
          </a:prstGeom>
        </p:spPr>
      </p:pic>
    </p:spTree>
    <p:extLst>
      <p:ext uri="{BB962C8B-B14F-4D97-AF65-F5344CB8AC3E}">
        <p14:creationId xmlns:p14="http://schemas.microsoft.com/office/powerpoint/2010/main" val="8256915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78186677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2765425"/>
            <a:ext cx="10515600" cy="1325563"/>
          </a:xfrm>
        </p:spPr>
        <p:txBody>
          <a:bodyPr>
            <a:noAutofit/>
          </a:bodyPr>
          <a:lstStyle/>
          <a:p>
            <a:r>
              <a:rPr lang="en-US" sz="6000" dirty="0"/>
              <a:t>http://aka.ms/bullisclasssurvey</a:t>
            </a:r>
          </a:p>
        </p:txBody>
      </p:sp>
    </p:spTree>
    <p:extLst>
      <p:ext uri="{BB962C8B-B14F-4D97-AF65-F5344CB8AC3E}">
        <p14:creationId xmlns:p14="http://schemas.microsoft.com/office/powerpoint/2010/main" val="23293263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370100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lstStyle/>
          <a:p>
            <a:r>
              <a:rPr lang="en-US" dirty="0" smtClean="0">
                <a:solidFill>
                  <a:srgbClr val="00B0F0"/>
                </a:solidFill>
                <a:latin typeface="Segoe UI Light" panose="020B0502040204020203" pitchFamily="34" charset="0"/>
                <a:cs typeface="Segoe UI Light" panose="020B0502040204020203" pitchFamily="34" charset="0"/>
              </a:rPr>
              <a:t>the fastest possible intro to machine learning</a:t>
            </a:r>
            <a:endParaRPr lang="en-US"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536334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2956" y="2890391"/>
            <a:ext cx="8426089" cy="1077218"/>
          </a:xfrm>
          <a:prstGeom prst="rect">
            <a:avLst/>
          </a:prstGeom>
          <a:noFill/>
        </p:spPr>
        <p:txBody>
          <a:bodyPr wrap="none" rtlCol="0">
            <a:spAutoFit/>
          </a:bodyPr>
          <a:lstStyle/>
          <a:p>
            <a:pPr algn="ctr"/>
            <a:r>
              <a:rPr lang="en-US" sz="3200" dirty="0" smtClean="0">
                <a:solidFill>
                  <a:srgbClr val="00B0F0"/>
                </a:solidFill>
                <a:latin typeface="Segoe UI Light" panose="020B0502040204020203" pitchFamily="34" charset="0"/>
                <a:cs typeface="Segoe UI Light" panose="020B0502040204020203" pitchFamily="34" charset="0"/>
              </a:rPr>
              <a:t>Machine Learning develops and uses algorithms</a:t>
            </a:r>
          </a:p>
          <a:p>
            <a:pPr algn="ctr"/>
            <a:r>
              <a:rPr lang="en-US" sz="3200" dirty="0" smtClean="0">
                <a:solidFill>
                  <a:srgbClr val="00B0F0"/>
                </a:solidFill>
                <a:latin typeface="Segoe UI Light" panose="020B0502040204020203" pitchFamily="34" charset="0"/>
                <a:cs typeface="Segoe UI Light" panose="020B0502040204020203" pitchFamily="34" charset="0"/>
              </a:rPr>
              <a:t>to make predictions from data</a:t>
            </a:r>
            <a:endParaRPr lang="en-US" sz="3200"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2926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6923" y="1928197"/>
            <a:ext cx="2327973" cy="1015663"/>
          </a:xfrm>
          <a:prstGeom prst="rect">
            <a:avLst/>
          </a:prstGeom>
          <a:noFill/>
        </p:spPr>
        <p:txBody>
          <a:bodyPr wrap="square" rtlCol="0">
            <a:spAutoFit/>
          </a:bodyPr>
          <a:lstStyle/>
          <a:p>
            <a:r>
              <a:rPr lang="en-US" sz="6000" dirty="0" smtClean="0"/>
              <a:t>Who</a:t>
            </a:r>
            <a:endParaRPr lang="en-US" sz="6000" dirty="0"/>
          </a:p>
        </p:txBody>
      </p:sp>
      <p:sp>
        <p:nvSpPr>
          <p:cNvPr id="5" name="TextBox 4"/>
          <p:cNvSpPr txBox="1"/>
          <p:nvPr/>
        </p:nvSpPr>
        <p:spPr>
          <a:xfrm>
            <a:off x="3316922" y="3486809"/>
            <a:ext cx="2327973" cy="1015663"/>
          </a:xfrm>
          <a:prstGeom prst="rect">
            <a:avLst/>
          </a:prstGeom>
          <a:noFill/>
        </p:spPr>
        <p:txBody>
          <a:bodyPr wrap="square" rtlCol="0">
            <a:spAutoFit/>
          </a:bodyPr>
          <a:lstStyle/>
          <a:p>
            <a:r>
              <a:rPr lang="en-US" sz="6000" dirty="0"/>
              <a:t>What</a:t>
            </a:r>
          </a:p>
        </p:txBody>
      </p:sp>
      <p:sp>
        <p:nvSpPr>
          <p:cNvPr id="6" name="TextBox 5"/>
          <p:cNvSpPr txBox="1"/>
          <p:nvPr/>
        </p:nvSpPr>
        <p:spPr>
          <a:xfrm>
            <a:off x="5191030" y="4220571"/>
            <a:ext cx="2327973" cy="1015663"/>
          </a:xfrm>
          <a:prstGeom prst="rect">
            <a:avLst/>
          </a:prstGeom>
          <a:noFill/>
        </p:spPr>
        <p:txBody>
          <a:bodyPr wrap="square" rtlCol="0">
            <a:spAutoFit/>
          </a:bodyPr>
          <a:lstStyle/>
          <a:p>
            <a:r>
              <a:rPr lang="en-US" sz="6000" dirty="0"/>
              <a:t>Why</a:t>
            </a:r>
          </a:p>
        </p:txBody>
      </p:sp>
      <p:sp>
        <p:nvSpPr>
          <p:cNvPr id="7" name="TextBox 6"/>
          <p:cNvSpPr txBox="1"/>
          <p:nvPr/>
        </p:nvSpPr>
        <p:spPr>
          <a:xfrm>
            <a:off x="5623517" y="2485048"/>
            <a:ext cx="2327973" cy="1015663"/>
          </a:xfrm>
          <a:prstGeom prst="rect">
            <a:avLst/>
          </a:prstGeom>
          <a:noFill/>
        </p:spPr>
        <p:txBody>
          <a:bodyPr wrap="square" rtlCol="0">
            <a:spAutoFit/>
          </a:bodyPr>
          <a:lstStyle/>
          <a:p>
            <a:r>
              <a:rPr lang="en-US" sz="6000" dirty="0"/>
              <a:t>When</a:t>
            </a:r>
          </a:p>
        </p:txBody>
      </p:sp>
      <p:sp>
        <p:nvSpPr>
          <p:cNvPr id="8" name="TextBox 7"/>
          <p:cNvSpPr txBox="1"/>
          <p:nvPr/>
        </p:nvSpPr>
        <p:spPr>
          <a:xfrm>
            <a:off x="7402890" y="3486809"/>
            <a:ext cx="2327973" cy="1015663"/>
          </a:xfrm>
          <a:prstGeom prst="rect">
            <a:avLst/>
          </a:prstGeom>
          <a:noFill/>
        </p:spPr>
        <p:txBody>
          <a:bodyPr wrap="square" rtlCol="0">
            <a:spAutoFit/>
          </a:bodyPr>
          <a:lstStyle/>
          <a:p>
            <a:r>
              <a:rPr lang="en-US" sz="6000" dirty="0"/>
              <a:t>Where</a:t>
            </a:r>
          </a:p>
        </p:txBody>
      </p:sp>
    </p:spTree>
    <p:extLst>
      <p:ext uri="{BB962C8B-B14F-4D97-AF65-F5344CB8AC3E}">
        <p14:creationId xmlns:p14="http://schemas.microsoft.com/office/powerpoint/2010/main" val="235444296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1882956" y="2890391"/>
            <a:ext cx="8426089" cy="1077218"/>
          </a:xfrm>
          <a:prstGeom prst="rect">
            <a:avLst/>
          </a:prstGeom>
          <a:noFill/>
        </p:spPr>
        <p:txBody>
          <a:bodyPr wrap="none" rtlCol="0">
            <a:spAutoFit/>
          </a:bodyPr>
          <a:lstStyle/>
          <a:p>
            <a:pPr algn="ctr"/>
            <a:r>
              <a:rPr lang="en-US" sz="3200" dirty="0" smtClean="0">
                <a:solidFill>
                  <a:schemeClr val="bg1">
                    <a:lumMod val="75000"/>
                  </a:schemeClr>
                </a:solidFill>
                <a:latin typeface="Segoe UI Light" panose="020B0502040204020203" pitchFamily="34" charset="0"/>
                <a:cs typeface="Segoe UI Light" panose="020B0502040204020203" pitchFamily="34" charset="0"/>
              </a:rPr>
              <a:t>Machine Learning develops and uses </a:t>
            </a:r>
            <a:r>
              <a:rPr lang="en-US" sz="3200" dirty="0" smtClean="0">
                <a:solidFill>
                  <a:srgbClr val="00B0F0"/>
                </a:solidFill>
                <a:latin typeface="Segoe UI Light" panose="020B0502040204020203" pitchFamily="34" charset="0"/>
                <a:cs typeface="Segoe UI Light" panose="020B0502040204020203" pitchFamily="34" charset="0"/>
              </a:rPr>
              <a:t>algorithms</a:t>
            </a:r>
          </a:p>
          <a:p>
            <a:pPr algn="ctr"/>
            <a:r>
              <a:rPr lang="en-US" sz="3200" dirty="0" smtClean="0">
                <a:solidFill>
                  <a:schemeClr val="bg1">
                    <a:lumMod val="75000"/>
                  </a:schemeClr>
                </a:solidFill>
                <a:latin typeface="Segoe UI Light" panose="020B0502040204020203" pitchFamily="34" charset="0"/>
                <a:cs typeface="Segoe UI Light" panose="020B0502040204020203" pitchFamily="34" charset="0"/>
              </a:rPr>
              <a:t>to make </a:t>
            </a:r>
            <a:r>
              <a:rPr lang="en-US" sz="3200" dirty="0" smtClean="0">
                <a:solidFill>
                  <a:srgbClr val="00B0F0"/>
                </a:solidFill>
                <a:latin typeface="Segoe UI Light" panose="020B0502040204020203" pitchFamily="34" charset="0"/>
                <a:cs typeface="Segoe UI Light" panose="020B0502040204020203" pitchFamily="34" charset="0"/>
              </a:rPr>
              <a:t>predictions </a:t>
            </a:r>
            <a:r>
              <a:rPr lang="en-US" sz="3200" dirty="0" smtClean="0">
                <a:solidFill>
                  <a:schemeClr val="bg1">
                    <a:lumMod val="75000"/>
                  </a:schemeClr>
                </a:solidFill>
                <a:latin typeface="Segoe UI Light" panose="020B0502040204020203" pitchFamily="34" charset="0"/>
                <a:cs typeface="Segoe UI Light" panose="020B0502040204020203" pitchFamily="34" charset="0"/>
              </a:rPr>
              <a:t>from</a:t>
            </a:r>
            <a:r>
              <a:rPr lang="en-US" sz="3200" dirty="0" smtClean="0">
                <a:solidFill>
                  <a:srgbClr val="00B0F0"/>
                </a:solidFill>
                <a:latin typeface="Segoe UI Light" panose="020B0502040204020203" pitchFamily="34" charset="0"/>
                <a:cs typeface="Segoe UI Light" panose="020B0502040204020203" pitchFamily="34" charset="0"/>
              </a:rPr>
              <a:t> data</a:t>
            </a:r>
            <a:endParaRPr lang="en-US" sz="3200"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8299132" y="2888930"/>
            <a:ext cx="1991251"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algorithms</a:t>
            </a:r>
          </a:p>
        </p:txBody>
      </p:sp>
      <p:sp>
        <p:nvSpPr>
          <p:cNvPr id="5" name="TextBox 4"/>
          <p:cNvSpPr txBox="1"/>
          <p:nvPr/>
        </p:nvSpPr>
        <p:spPr>
          <a:xfrm>
            <a:off x="4930782" y="3391741"/>
            <a:ext cx="2061590"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predictions</a:t>
            </a:r>
            <a:endParaRPr lang="en-US" sz="3200" dirty="0"/>
          </a:p>
        </p:txBody>
      </p:sp>
      <p:sp>
        <p:nvSpPr>
          <p:cNvPr id="6" name="TextBox 5"/>
          <p:cNvSpPr txBox="1"/>
          <p:nvPr/>
        </p:nvSpPr>
        <p:spPr>
          <a:xfrm>
            <a:off x="7818357" y="3382410"/>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
        <p:nvSpPr>
          <p:cNvPr id="11" name="TextBox 10"/>
          <p:cNvSpPr txBox="1"/>
          <p:nvPr/>
        </p:nvSpPr>
        <p:spPr>
          <a:xfrm>
            <a:off x="1011924" y="2097289"/>
            <a:ext cx="1991251"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algorithms</a:t>
            </a:r>
          </a:p>
        </p:txBody>
      </p:sp>
      <p:sp>
        <p:nvSpPr>
          <p:cNvPr id="12" name="TextBox 11"/>
          <p:cNvSpPr txBox="1"/>
          <p:nvPr/>
        </p:nvSpPr>
        <p:spPr>
          <a:xfrm>
            <a:off x="1011924" y="3217937"/>
            <a:ext cx="2061590"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predictions</a:t>
            </a:r>
            <a:endParaRPr lang="en-US" sz="3200" dirty="0"/>
          </a:p>
        </p:txBody>
      </p:sp>
      <p:sp>
        <p:nvSpPr>
          <p:cNvPr id="13" name="TextBox 12"/>
          <p:cNvSpPr txBox="1"/>
          <p:nvPr/>
        </p:nvSpPr>
        <p:spPr>
          <a:xfrm>
            <a:off x="1011924" y="4338585"/>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Tree>
    <p:extLst>
      <p:ext uri="{BB962C8B-B14F-4D97-AF65-F5344CB8AC3E}">
        <p14:creationId xmlns:p14="http://schemas.microsoft.com/office/powerpoint/2010/main" val="2219966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1.48148E-6 L -0.32213 -0.02431 " pathEditMode="relative" rAng="0" ptsTypes="AA">
                                      <p:cBhvr>
                                        <p:cTn id="6" dur="2000" fill="hold"/>
                                        <p:tgtEl>
                                          <p:spTgt spid="5"/>
                                        </p:tgtEl>
                                        <p:attrNameLst>
                                          <p:attrName>ppt_x</p:attrName>
                                          <p:attrName>ppt_y</p:attrName>
                                        </p:attrNameLst>
                                      </p:cBhvr>
                                      <p:rCtr x="-16107" y="-1227"/>
                                    </p:animMotion>
                                  </p:childTnLst>
                                </p:cTn>
                              </p:par>
                              <p:par>
                                <p:cTn id="7" presetID="42" presetClass="path" presetSubtype="0" accel="50000" decel="50000" fill="hold" grpId="0" nodeType="withEffect">
                                  <p:stCondLst>
                                    <p:cond delay="0"/>
                                  </p:stCondLst>
                                  <p:childTnLst>
                                    <p:animMotion origin="layout" path="M 2.08333E-6 3.7037E-7 L -0.55899 0.14028 " pathEditMode="relative" rAng="0" ptsTypes="AA">
                                      <p:cBhvr>
                                        <p:cTn id="8" dur="2000" fill="hold"/>
                                        <p:tgtEl>
                                          <p:spTgt spid="6"/>
                                        </p:tgtEl>
                                        <p:attrNameLst>
                                          <p:attrName>ppt_x</p:attrName>
                                          <p:attrName>ppt_y</p:attrName>
                                        </p:attrNameLst>
                                      </p:cBhvr>
                                      <p:rCtr x="-27956" y="7014"/>
                                    </p:animMotion>
                                  </p:childTnLst>
                                </p:cTn>
                              </p:par>
                              <p:par>
                                <p:cTn id="9" presetID="42" presetClass="path" presetSubtype="0" accel="50000" decel="50000" fill="hold" grpId="0" nodeType="withEffect">
                                  <p:stCondLst>
                                    <p:cond delay="0"/>
                                  </p:stCondLst>
                                  <p:childTnLst>
                                    <p:animMotion origin="layout" path="M 2.08333E-7 1.11111E-6 L -0.59857 -0.11551 " pathEditMode="relative" rAng="0" ptsTypes="AA">
                                      <p:cBhvr>
                                        <p:cTn id="10" dur="2000" fill="hold"/>
                                        <p:tgtEl>
                                          <p:spTgt spid="3"/>
                                        </p:tgtEl>
                                        <p:attrNameLst>
                                          <p:attrName>ppt_x</p:attrName>
                                          <p:attrName>ppt_y</p:attrName>
                                        </p:attrNameLst>
                                      </p:cBhvr>
                                      <p:rCtr x="-29935" y="-5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2956" y="2890391"/>
            <a:ext cx="8426089" cy="1077218"/>
          </a:xfrm>
          <a:prstGeom prst="rect">
            <a:avLst/>
          </a:prstGeom>
          <a:noFill/>
        </p:spPr>
        <p:txBody>
          <a:bodyPr wrap="none" rtlCol="0">
            <a:spAutoFit/>
          </a:bodyPr>
          <a:lstStyle/>
          <a:p>
            <a:pPr algn="ctr"/>
            <a:r>
              <a:rPr lang="en-US" sz="3200" dirty="0" smtClean="0">
                <a:solidFill>
                  <a:schemeClr val="bg1">
                    <a:lumMod val="75000"/>
                  </a:schemeClr>
                </a:solidFill>
                <a:latin typeface="Segoe UI Light" panose="020B0502040204020203" pitchFamily="34" charset="0"/>
                <a:cs typeface="Segoe UI Light" panose="020B0502040204020203" pitchFamily="34" charset="0"/>
              </a:rPr>
              <a:t>Machine Learning develops and uses </a:t>
            </a:r>
            <a:r>
              <a:rPr lang="en-US" sz="3200" dirty="0" smtClean="0">
                <a:solidFill>
                  <a:srgbClr val="00B0F0"/>
                </a:solidFill>
                <a:latin typeface="Segoe UI Light" panose="020B0502040204020203" pitchFamily="34" charset="0"/>
                <a:cs typeface="Segoe UI Light" panose="020B0502040204020203" pitchFamily="34" charset="0"/>
              </a:rPr>
              <a:t>algorithms</a:t>
            </a:r>
          </a:p>
          <a:p>
            <a:pPr algn="ctr"/>
            <a:r>
              <a:rPr lang="en-US" sz="3200" dirty="0" smtClean="0">
                <a:solidFill>
                  <a:schemeClr val="bg1">
                    <a:lumMod val="75000"/>
                  </a:schemeClr>
                </a:solidFill>
                <a:latin typeface="Segoe UI Light" panose="020B0502040204020203" pitchFamily="34" charset="0"/>
                <a:cs typeface="Segoe UI Light" panose="020B0502040204020203" pitchFamily="34" charset="0"/>
              </a:rPr>
              <a:t>to make </a:t>
            </a:r>
            <a:r>
              <a:rPr lang="en-US" sz="3200" dirty="0" smtClean="0">
                <a:solidFill>
                  <a:srgbClr val="00B0F0"/>
                </a:solidFill>
                <a:latin typeface="Segoe UI Light" panose="020B0502040204020203" pitchFamily="34" charset="0"/>
                <a:cs typeface="Segoe UI Light" panose="020B0502040204020203" pitchFamily="34" charset="0"/>
              </a:rPr>
              <a:t>predictions </a:t>
            </a:r>
            <a:r>
              <a:rPr lang="en-US" sz="3200" dirty="0" smtClean="0">
                <a:solidFill>
                  <a:schemeClr val="bg1">
                    <a:lumMod val="75000"/>
                  </a:schemeClr>
                </a:solidFill>
                <a:latin typeface="Segoe UI Light" panose="020B0502040204020203" pitchFamily="34" charset="0"/>
                <a:cs typeface="Segoe UI Light" panose="020B0502040204020203" pitchFamily="34" charset="0"/>
              </a:rPr>
              <a:t>from</a:t>
            </a:r>
            <a:r>
              <a:rPr lang="en-US" sz="3200" dirty="0" smtClean="0">
                <a:solidFill>
                  <a:srgbClr val="00B0F0"/>
                </a:solidFill>
                <a:latin typeface="Segoe UI Light" panose="020B0502040204020203" pitchFamily="34" charset="0"/>
                <a:cs typeface="Segoe UI Light" panose="020B0502040204020203" pitchFamily="34" charset="0"/>
              </a:rPr>
              <a:t> data</a:t>
            </a:r>
            <a:endParaRPr lang="en-US" sz="3200"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15246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1882956" y="2890391"/>
            <a:ext cx="8426089" cy="1077218"/>
          </a:xfrm>
          <a:prstGeom prst="rect">
            <a:avLst/>
          </a:prstGeom>
          <a:noFill/>
        </p:spPr>
        <p:txBody>
          <a:bodyPr wrap="none" rtlCol="0">
            <a:spAutoFit/>
          </a:bodyPr>
          <a:lstStyle/>
          <a:p>
            <a:pPr algn="ctr"/>
            <a:r>
              <a:rPr lang="en-US" sz="3200" dirty="0" smtClean="0">
                <a:solidFill>
                  <a:schemeClr val="bg1">
                    <a:lumMod val="75000"/>
                  </a:schemeClr>
                </a:solidFill>
                <a:latin typeface="Segoe UI Light" panose="020B0502040204020203" pitchFamily="34" charset="0"/>
                <a:cs typeface="Segoe UI Light" panose="020B0502040204020203" pitchFamily="34" charset="0"/>
              </a:rPr>
              <a:t>Machine Learning develops and uses </a:t>
            </a:r>
            <a:r>
              <a:rPr lang="en-US" sz="3200" dirty="0" smtClean="0">
                <a:solidFill>
                  <a:srgbClr val="00B0F0"/>
                </a:solidFill>
                <a:latin typeface="Segoe UI Light" panose="020B0502040204020203" pitchFamily="34" charset="0"/>
                <a:cs typeface="Segoe UI Light" panose="020B0502040204020203" pitchFamily="34" charset="0"/>
              </a:rPr>
              <a:t>algorithms</a:t>
            </a:r>
          </a:p>
          <a:p>
            <a:pPr algn="ctr"/>
            <a:r>
              <a:rPr lang="en-US" sz="3200" dirty="0" smtClean="0">
                <a:solidFill>
                  <a:schemeClr val="bg1">
                    <a:lumMod val="75000"/>
                  </a:schemeClr>
                </a:solidFill>
                <a:latin typeface="Segoe UI Light" panose="020B0502040204020203" pitchFamily="34" charset="0"/>
                <a:cs typeface="Segoe UI Light" panose="020B0502040204020203" pitchFamily="34" charset="0"/>
              </a:rPr>
              <a:t>to make </a:t>
            </a:r>
            <a:r>
              <a:rPr lang="en-US" sz="3200" dirty="0" smtClean="0">
                <a:solidFill>
                  <a:srgbClr val="00B0F0"/>
                </a:solidFill>
                <a:latin typeface="Segoe UI Light" panose="020B0502040204020203" pitchFamily="34" charset="0"/>
                <a:cs typeface="Segoe UI Light" panose="020B0502040204020203" pitchFamily="34" charset="0"/>
              </a:rPr>
              <a:t>predictions </a:t>
            </a:r>
            <a:r>
              <a:rPr lang="en-US" sz="3200" dirty="0" smtClean="0">
                <a:solidFill>
                  <a:schemeClr val="bg1">
                    <a:lumMod val="75000"/>
                  </a:schemeClr>
                </a:solidFill>
                <a:latin typeface="Segoe UI Light" panose="020B0502040204020203" pitchFamily="34" charset="0"/>
                <a:cs typeface="Segoe UI Light" panose="020B0502040204020203" pitchFamily="34" charset="0"/>
              </a:rPr>
              <a:t>from</a:t>
            </a:r>
            <a:r>
              <a:rPr lang="en-US" sz="3200" dirty="0" smtClean="0">
                <a:solidFill>
                  <a:srgbClr val="00B0F0"/>
                </a:solidFill>
                <a:latin typeface="Segoe UI Light" panose="020B0502040204020203" pitchFamily="34" charset="0"/>
                <a:cs typeface="Segoe UI Light" panose="020B0502040204020203" pitchFamily="34" charset="0"/>
              </a:rPr>
              <a:t> data</a:t>
            </a:r>
            <a:endParaRPr lang="en-US" sz="3200"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8299132" y="2888930"/>
            <a:ext cx="1991251"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algorithms</a:t>
            </a:r>
          </a:p>
        </p:txBody>
      </p:sp>
      <p:sp>
        <p:nvSpPr>
          <p:cNvPr id="5" name="TextBox 4"/>
          <p:cNvSpPr txBox="1"/>
          <p:nvPr/>
        </p:nvSpPr>
        <p:spPr>
          <a:xfrm>
            <a:off x="4930782" y="3391741"/>
            <a:ext cx="2061590"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predictions</a:t>
            </a:r>
            <a:endParaRPr lang="en-US" sz="3200" dirty="0"/>
          </a:p>
        </p:txBody>
      </p:sp>
      <p:sp>
        <p:nvSpPr>
          <p:cNvPr id="6" name="TextBox 5"/>
          <p:cNvSpPr txBox="1"/>
          <p:nvPr/>
        </p:nvSpPr>
        <p:spPr>
          <a:xfrm>
            <a:off x="7818357" y="3382410"/>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Tree>
    <p:extLst>
      <p:ext uri="{BB962C8B-B14F-4D97-AF65-F5344CB8AC3E}">
        <p14:creationId xmlns:p14="http://schemas.microsoft.com/office/powerpoint/2010/main" val="1343091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299132" y="2888930"/>
            <a:ext cx="1991251"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algorithms</a:t>
            </a:r>
          </a:p>
        </p:txBody>
      </p:sp>
      <p:sp>
        <p:nvSpPr>
          <p:cNvPr id="9" name="TextBox 8"/>
          <p:cNvSpPr txBox="1"/>
          <p:nvPr/>
        </p:nvSpPr>
        <p:spPr>
          <a:xfrm>
            <a:off x="4930782" y="3391741"/>
            <a:ext cx="2061590"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predictions</a:t>
            </a:r>
            <a:endParaRPr lang="en-US" sz="3200" dirty="0"/>
          </a:p>
        </p:txBody>
      </p:sp>
      <p:sp>
        <p:nvSpPr>
          <p:cNvPr id="10" name="TextBox 9"/>
          <p:cNvSpPr txBox="1"/>
          <p:nvPr/>
        </p:nvSpPr>
        <p:spPr>
          <a:xfrm>
            <a:off x="7818357" y="3382410"/>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Tree>
    <p:extLst>
      <p:ext uri="{BB962C8B-B14F-4D97-AF65-F5344CB8AC3E}">
        <p14:creationId xmlns:p14="http://schemas.microsoft.com/office/powerpoint/2010/main" val="113025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3.7037E-7 L -0.55821 -0.1875 " pathEditMode="relative" rAng="0" ptsTypes="AA">
                                      <p:cBhvr>
                                        <p:cTn id="6" dur="2000" fill="hold"/>
                                        <p:tgtEl>
                                          <p:spTgt spid="10"/>
                                        </p:tgtEl>
                                        <p:attrNameLst>
                                          <p:attrName>ppt_x</p:attrName>
                                          <p:attrName>ppt_y</p:attrName>
                                        </p:attrNameLst>
                                      </p:cBhvr>
                                      <p:rCtr x="-27917" y="-9375"/>
                                    </p:animMotion>
                                  </p:childTnLst>
                                </p:cTn>
                              </p:par>
                              <p:par>
                                <p:cTn id="7" presetID="42" presetClass="path" presetSubtype="0" accel="50000" decel="50000" fill="hold" grpId="0" nodeType="withEffect">
                                  <p:stCondLst>
                                    <p:cond delay="0"/>
                                  </p:stCondLst>
                                  <p:childTnLst>
                                    <p:animMotion origin="layout" path="M -2.29167E-6 1.48148E-6 L -0.32213 -0.0257 " pathEditMode="relative" rAng="0" ptsTypes="AA">
                                      <p:cBhvr>
                                        <p:cTn id="8" dur="2000" fill="hold"/>
                                        <p:tgtEl>
                                          <p:spTgt spid="9"/>
                                        </p:tgtEl>
                                        <p:attrNameLst>
                                          <p:attrName>ppt_x</p:attrName>
                                          <p:attrName>ppt_y</p:attrName>
                                        </p:attrNameLst>
                                      </p:cBhvr>
                                      <p:rCtr x="-16107" y="-1296"/>
                                    </p:animMotion>
                                  </p:childTnLst>
                                </p:cTn>
                              </p:par>
                              <p:par>
                                <p:cTn id="9" presetID="42" presetClass="path" presetSubtype="0" accel="50000" decel="50000" fill="hold" grpId="0" nodeType="withEffect">
                                  <p:stCondLst>
                                    <p:cond delay="0"/>
                                  </p:stCondLst>
                                  <p:childTnLst>
                                    <p:animMotion origin="layout" path="M 2.08333E-7 1.11111E-6 L -0.59779 0.21227 " pathEditMode="relative" rAng="0" ptsTypes="AA">
                                      <p:cBhvr>
                                        <p:cTn id="10" dur="2000" fill="hold"/>
                                        <p:tgtEl>
                                          <p:spTgt spid="8"/>
                                        </p:tgtEl>
                                        <p:attrNameLst>
                                          <p:attrName>ppt_x</p:attrName>
                                          <p:attrName>ppt_y</p:attrName>
                                        </p:attrNameLst>
                                      </p:cBhvr>
                                      <p:rCtr x="-29896" y="10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
        <p:nvSpPr>
          <p:cNvPr id="5" name="TextBox 4"/>
          <p:cNvSpPr txBox="1"/>
          <p:nvPr/>
        </p:nvSpPr>
        <p:spPr>
          <a:xfrm>
            <a:off x="1011924" y="3217937"/>
            <a:ext cx="2061590"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predictions</a:t>
            </a:r>
            <a:endParaRPr lang="en-US" sz="3200" dirty="0"/>
          </a:p>
        </p:txBody>
      </p:sp>
      <p:sp>
        <p:nvSpPr>
          <p:cNvPr id="6" name="TextBox 5"/>
          <p:cNvSpPr txBox="1"/>
          <p:nvPr/>
        </p:nvSpPr>
        <p:spPr>
          <a:xfrm>
            <a:off x="1011924" y="4338585"/>
            <a:ext cx="1991251"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algorithms</a:t>
            </a:r>
          </a:p>
        </p:txBody>
      </p:sp>
    </p:spTree>
    <p:extLst>
      <p:ext uri="{BB962C8B-B14F-4D97-AF65-F5344CB8AC3E}">
        <p14:creationId xmlns:p14="http://schemas.microsoft.com/office/powerpoint/2010/main" val="897792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
        <p:nvSpPr>
          <p:cNvPr id="2" name="TextBox 1"/>
          <p:cNvSpPr txBox="1"/>
          <p:nvPr/>
        </p:nvSpPr>
        <p:spPr>
          <a:xfrm>
            <a:off x="2323323" y="2312732"/>
            <a:ext cx="2731261" cy="369332"/>
          </a:xfrm>
          <a:prstGeom prst="rect">
            <a:avLst/>
          </a:prstGeom>
          <a:noFill/>
        </p:spPr>
        <p:txBody>
          <a:bodyPr wrap="none" rtlCol="0">
            <a:spAutoFit/>
          </a:bodyPr>
          <a:lstStyle/>
          <a:p>
            <a:r>
              <a:rPr lang="en-US" dirty="0" smtClean="0">
                <a:latin typeface="+mj-lt"/>
              </a:rPr>
              <a:t>Think data in a spreadsheet</a:t>
            </a:r>
            <a:endParaRPr lang="en-US" dirty="0">
              <a:latin typeface="+mj-lt"/>
            </a:endParaRPr>
          </a:p>
        </p:txBody>
      </p:sp>
      <p:sp>
        <p:nvSpPr>
          <p:cNvPr id="11" name="TextBox 10"/>
          <p:cNvSpPr txBox="1"/>
          <p:nvPr/>
        </p:nvSpPr>
        <p:spPr>
          <a:xfrm>
            <a:off x="1408921" y="3023118"/>
            <a:ext cx="5717463"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Rows are “</a:t>
            </a:r>
            <a:r>
              <a:rPr lang="en-US" dirty="0" smtClean="0">
                <a:solidFill>
                  <a:srgbClr val="00B050"/>
                </a:solidFill>
              </a:rPr>
              <a:t>Data points</a:t>
            </a:r>
            <a:r>
              <a:rPr lang="en-US" dirty="0" smtClean="0"/>
              <a:t>” (person, for example)</a:t>
            </a:r>
          </a:p>
          <a:p>
            <a:pPr marL="285750" indent="-285750">
              <a:buFont typeface="Arial" panose="020B0604020202020204" pitchFamily="34" charset="0"/>
              <a:buChar char="•"/>
            </a:pPr>
            <a:r>
              <a:rPr lang="en-US" dirty="0" smtClean="0"/>
              <a:t>Columns represent “</a:t>
            </a:r>
            <a:r>
              <a:rPr lang="en-US" dirty="0" smtClean="0">
                <a:solidFill>
                  <a:srgbClr val="00B0F0"/>
                </a:solidFill>
              </a:rPr>
              <a:t>Features</a:t>
            </a:r>
            <a:r>
              <a:rPr lang="en-US" dirty="0" smtClean="0"/>
              <a:t>” </a:t>
            </a:r>
          </a:p>
          <a:p>
            <a:pPr marL="285750" indent="-285750">
              <a:buFont typeface="Arial" panose="020B0604020202020204" pitchFamily="34" charset="0"/>
              <a:buChar char="•"/>
            </a:pPr>
            <a:r>
              <a:rPr lang="en-US" dirty="0" smtClean="0"/>
              <a:t>The set of features for a data point is a “</a:t>
            </a:r>
            <a:r>
              <a:rPr lang="en-US" dirty="0" smtClean="0">
                <a:solidFill>
                  <a:srgbClr val="FF0000"/>
                </a:solidFill>
              </a:rPr>
              <a:t>Feature Vector</a:t>
            </a:r>
            <a:r>
              <a:rPr lang="en-US" dirty="0" smtClean="0"/>
              <a:t>”</a:t>
            </a:r>
          </a:p>
        </p:txBody>
      </p:sp>
      <p:graphicFrame>
        <p:nvGraphicFramePr>
          <p:cNvPr id="5" name="Table 4"/>
          <p:cNvGraphicFramePr>
            <a:graphicFrameLocks noGrp="1"/>
          </p:cNvGraphicFramePr>
          <p:nvPr/>
        </p:nvGraphicFramePr>
        <p:xfrm>
          <a:off x="7506996" y="2592299"/>
          <a:ext cx="4394278" cy="1357400"/>
        </p:xfrm>
        <a:graphic>
          <a:graphicData uri="http://schemas.openxmlformats.org/drawingml/2006/table">
            <a:tbl>
              <a:tblPr/>
              <a:tblGrid>
                <a:gridCol w="491351">
                  <a:extLst>
                    <a:ext uri="{9D8B030D-6E8A-4147-A177-3AD203B41FA5}">
                      <a16:colId xmlns:a16="http://schemas.microsoft.com/office/drawing/2014/main" xmlns="" val="2207909220"/>
                    </a:ext>
                  </a:extLst>
                </a:gridCol>
                <a:gridCol w="1338147">
                  <a:extLst>
                    <a:ext uri="{9D8B030D-6E8A-4147-A177-3AD203B41FA5}">
                      <a16:colId xmlns:a16="http://schemas.microsoft.com/office/drawing/2014/main" xmlns="" val="2406613794"/>
                    </a:ext>
                  </a:extLst>
                </a:gridCol>
                <a:gridCol w="738768">
                  <a:extLst>
                    <a:ext uri="{9D8B030D-6E8A-4147-A177-3AD203B41FA5}">
                      <a16:colId xmlns:a16="http://schemas.microsoft.com/office/drawing/2014/main" xmlns="" val="2025943930"/>
                    </a:ext>
                  </a:extLst>
                </a:gridCol>
                <a:gridCol w="871828">
                  <a:extLst>
                    <a:ext uri="{9D8B030D-6E8A-4147-A177-3AD203B41FA5}">
                      <a16:colId xmlns:a16="http://schemas.microsoft.com/office/drawing/2014/main" xmlns="" val="3115187350"/>
                    </a:ext>
                  </a:extLst>
                </a:gridCol>
                <a:gridCol w="954184">
                  <a:extLst>
                    <a:ext uri="{9D8B030D-6E8A-4147-A177-3AD203B41FA5}">
                      <a16:colId xmlns:a16="http://schemas.microsoft.com/office/drawing/2014/main" xmlns="" val="2446354605"/>
                    </a:ext>
                  </a:extLst>
                </a:gridCol>
              </a:tblGrid>
              <a:tr h="271480">
                <a:tc>
                  <a:txBody>
                    <a:bodyPr/>
                    <a:lstStyle/>
                    <a:p>
                      <a:pPr algn="l" fontAlgn="b"/>
                      <a:r>
                        <a:rPr lang="en-US" sz="1200" b="1" i="0" u="none" strike="noStrike" baseline="0" dirty="0">
                          <a:solidFill>
                            <a:srgbClr val="FFFFFF"/>
                          </a:solidFill>
                          <a:effectLst/>
                          <a:latin typeface="Calibri" panose="020F0502020204030204" pitchFamily="34" charset="0"/>
                        </a:rPr>
                        <a:t>Age</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dirty="0">
                          <a:solidFill>
                            <a:srgbClr val="FFFFFF"/>
                          </a:solidFill>
                          <a:effectLst/>
                          <a:latin typeface="Calibri" panose="020F0502020204030204" pitchFamily="34" charset="0"/>
                        </a:rPr>
                        <a:t>Occupation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a:solidFill>
                            <a:srgbClr val="FFFFFF"/>
                          </a:solidFill>
                          <a:effectLst/>
                          <a:latin typeface="Calibri" panose="020F0502020204030204" pitchFamily="34" charset="0"/>
                        </a:rPr>
                        <a:t>Gender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dirty="0">
                          <a:solidFill>
                            <a:srgbClr val="FFFFFF"/>
                          </a:solidFill>
                          <a:effectLst/>
                          <a:latin typeface="Calibri" panose="020F0502020204030204" pitchFamily="34" charset="0"/>
                        </a:rPr>
                        <a:t>Hours/Week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dirty="0">
                          <a:solidFill>
                            <a:srgbClr val="FFFFFF"/>
                          </a:solidFill>
                          <a:effectLst/>
                          <a:latin typeface="Calibri" panose="020F0502020204030204" pitchFamily="34" charset="0"/>
                        </a:rPr>
                        <a:t>Income</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xmlns="" val="3499083504"/>
                  </a:ext>
                </a:extLst>
              </a:tr>
              <a:tr h="271480">
                <a:tc>
                  <a:txBody>
                    <a:bodyPr/>
                    <a:lstStyle/>
                    <a:p>
                      <a:pPr algn="ctr" fontAlgn="b"/>
                      <a:r>
                        <a:rPr lang="en-US" sz="1200" b="0" i="0" u="none" strike="noStrike" baseline="0">
                          <a:solidFill>
                            <a:srgbClr val="000000"/>
                          </a:solidFill>
                          <a:effectLst/>
                          <a:latin typeface="Calibri" panose="020F0502020204030204" pitchFamily="34" charset="0"/>
                        </a:rPr>
                        <a:t>35</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Farming-fishing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dirty="0">
                          <a:solidFill>
                            <a:srgbClr val="000000"/>
                          </a:solidFill>
                          <a:effectLst/>
                          <a:latin typeface="Calibri" panose="020F0502020204030204" pitchFamily="34" charset="0"/>
                        </a:rPr>
                        <a:t>40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dirty="0">
                          <a:solidFill>
                            <a:srgbClr val="000000"/>
                          </a:solidFill>
                          <a:effectLst/>
                          <a:latin typeface="Calibri" panose="020F0502020204030204" pitchFamily="34" charset="0"/>
                        </a:rPr>
                        <a:t> &lt;=50K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xmlns="" val="3059692696"/>
                  </a:ext>
                </a:extLst>
              </a:tr>
              <a:tr h="271480">
                <a:tc>
                  <a:txBody>
                    <a:bodyPr/>
                    <a:lstStyle/>
                    <a:p>
                      <a:pPr algn="ctr" fontAlgn="b"/>
                      <a:r>
                        <a:rPr lang="en-US" sz="1200" b="0" i="0" u="none" strike="noStrike" baseline="0">
                          <a:solidFill>
                            <a:srgbClr val="000000"/>
                          </a:solidFill>
                          <a:effectLst/>
                          <a:latin typeface="Calibri" panose="020F0502020204030204" pitchFamily="34" charset="0"/>
                        </a:rPr>
                        <a:t>23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a:solidFill>
                            <a:srgbClr val="000000"/>
                          </a:solidFill>
                          <a:effectLst/>
                          <a:latin typeface="Calibri" panose="020F0502020204030204" pitchFamily="34" charset="0"/>
                        </a:rPr>
                        <a:t> Adm-clerical</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a:solidFill>
                            <a:srgbClr val="000000"/>
                          </a:solidFill>
                          <a:effectLst/>
                          <a:latin typeface="Calibri" panose="020F0502020204030204" pitchFamily="34" charset="0"/>
                        </a:rPr>
                        <a:t> Female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a:solidFill>
                            <a:srgbClr val="000000"/>
                          </a:solidFill>
                          <a:effectLst/>
                          <a:latin typeface="Calibri" panose="020F0502020204030204" pitchFamily="34" charset="0"/>
                        </a:rPr>
                        <a:t>30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a:solidFill>
                            <a:srgbClr val="000000"/>
                          </a:solidFill>
                          <a:effectLst/>
                          <a:latin typeface="Calibri" panose="020F0502020204030204" pitchFamily="34" charset="0"/>
                        </a:rPr>
                        <a:t> &lt;=50K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459547057"/>
                  </a:ext>
                </a:extLst>
              </a:tr>
              <a:tr h="271480">
                <a:tc>
                  <a:txBody>
                    <a:bodyPr/>
                    <a:lstStyle/>
                    <a:p>
                      <a:pPr algn="ctr" fontAlgn="b"/>
                      <a:r>
                        <a:rPr lang="en-US" sz="1200" b="0" i="0" u="none" strike="noStrike" baseline="0">
                          <a:solidFill>
                            <a:srgbClr val="000000"/>
                          </a:solidFill>
                          <a:effectLst/>
                          <a:latin typeface="Calibri" panose="020F0502020204030204" pitchFamily="34" charset="0"/>
                        </a:rPr>
                        <a:t>31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Sales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a:solidFill>
                            <a:srgbClr val="000000"/>
                          </a:solidFill>
                          <a:effectLst/>
                          <a:latin typeface="Calibri" panose="020F0502020204030204" pitchFamily="34" charset="0"/>
                        </a:rPr>
                        <a:t>38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a:solidFill>
                            <a:srgbClr val="000000"/>
                          </a:solidFill>
                          <a:effectLst/>
                          <a:latin typeface="Calibri" panose="020F0502020204030204" pitchFamily="34" charset="0"/>
                        </a:rPr>
                        <a:t> &gt;50K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xmlns="" val="2031600669"/>
                  </a:ext>
                </a:extLst>
              </a:tr>
              <a:tr h="271480">
                <a:tc>
                  <a:txBody>
                    <a:bodyPr/>
                    <a:lstStyle/>
                    <a:p>
                      <a:pPr algn="ctr" fontAlgn="b"/>
                      <a:r>
                        <a:rPr lang="en-US" sz="1200" b="0" i="0" u="none" strike="noStrike" baseline="0" dirty="0">
                          <a:solidFill>
                            <a:srgbClr val="000000"/>
                          </a:solidFill>
                          <a:effectLst/>
                          <a:latin typeface="Calibri" panose="020F0502020204030204" pitchFamily="34" charset="0"/>
                        </a:rPr>
                        <a:t>31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Prof-specialty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Female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50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 &gt;50K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796997017"/>
                  </a:ext>
                </a:extLst>
              </a:tr>
            </a:tbl>
          </a:graphicData>
        </a:graphic>
      </p:graphicFrame>
      <p:sp>
        <p:nvSpPr>
          <p:cNvPr id="6" name="Rectangle 5"/>
          <p:cNvSpPr/>
          <p:nvPr/>
        </p:nvSpPr>
        <p:spPr>
          <a:xfrm>
            <a:off x="7506996" y="2870200"/>
            <a:ext cx="439427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7086600" y="3009900"/>
            <a:ext cx="3556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683500" y="2171700"/>
            <a:ext cx="12700" cy="3381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3343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942887"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data</a:t>
            </a:r>
          </a:p>
        </p:txBody>
      </p:sp>
      <p:sp>
        <p:nvSpPr>
          <p:cNvPr id="2" name="TextBox 1"/>
          <p:cNvSpPr txBox="1"/>
          <p:nvPr/>
        </p:nvSpPr>
        <p:spPr>
          <a:xfrm>
            <a:off x="2323323" y="2312732"/>
            <a:ext cx="2806922" cy="369332"/>
          </a:xfrm>
          <a:prstGeom prst="rect">
            <a:avLst/>
          </a:prstGeom>
          <a:noFill/>
        </p:spPr>
        <p:txBody>
          <a:bodyPr wrap="none" rtlCol="0">
            <a:spAutoFit/>
          </a:bodyPr>
          <a:lstStyle/>
          <a:p>
            <a:r>
              <a:rPr lang="en-US" dirty="0" smtClean="0">
                <a:latin typeface="+mj-lt"/>
              </a:rPr>
              <a:t>Think data in a spreadsheet</a:t>
            </a:r>
            <a:endParaRPr lang="en-US" dirty="0">
              <a:latin typeface="+mj-lt"/>
            </a:endParaRP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717463" cy="2308324"/>
          </a:xfrm>
          <a:prstGeom prst="rect">
            <a:avLst/>
          </a:prstGeom>
          <a:noFill/>
        </p:spPr>
        <p:txBody>
          <a:bodyPr wrap="none" rtlCol="0" anchor="t">
            <a:spAutoFit/>
          </a:bodyPr>
          <a:lstStyle/>
          <a:p>
            <a:pPr marL="285750" indent="-285750">
              <a:buFont typeface="Arial" panose="020B0604020202020204" pitchFamily="34" charset="0"/>
              <a:buChar char="•"/>
            </a:pPr>
            <a:r>
              <a:rPr lang="en-US" dirty="0"/>
              <a:t>Rows are “Data points” (person, for example)</a:t>
            </a:r>
          </a:p>
          <a:p>
            <a:pPr marL="285750" indent="-285750">
              <a:buFont typeface="Arial" panose="020B0604020202020204" pitchFamily="34" charset="0"/>
              <a:buChar char="•"/>
            </a:pPr>
            <a:r>
              <a:rPr lang="en-US" dirty="0"/>
              <a:t>Columns represent “Features” </a:t>
            </a:r>
          </a:p>
          <a:p>
            <a:pPr marL="285750" indent="-285750">
              <a:buFont typeface="Arial" panose="020B0604020202020204" pitchFamily="34" charset="0"/>
              <a:buChar char="•"/>
            </a:pPr>
            <a:r>
              <a:rPr lang="en-US" dirty="0"/>
              <a:t>The set of features for a data point is a “Feature Vector”</a:t>
            </a:r>
          </a:p>
          <a:p>
            <a:pPr marL="285750" indent="-285750">
              <a:buFont typeface="Arial" panose="020B0604020202020204" pitchFamily="34" charset="0"/>
              <a:buChar char="•"/>
            </a:pPr>
            <a:r>
              <a:rPr lang="en-US" dirty="0"/>
              <a:t>You may have hundreds of millions of Data Points</a:t>
            </a:r>
          </a:p>
          <a:p>
            <a:pPr marL="285750" indent="-285750">
              <a:buFont typeface="Arial" panose="020B0604020202020204" pitchFamily="34" charset="0"/>
              <a:buChar char="•"/>
            </a:pPr>
            <a:r>
              <a:rPr lang="en-US" dirty="0"/>
              <a:t>You may have many features</a:t>
            </a:r>
          </a:p>
          <a:p>
            <a:pPr marL="285750" indent="-285750">
              <a:buFont typeface="Arial" panose="020B0604020202020204" pitchFamily="34" charset="0"/>
              <a:buChar char="•"/>
            </a:pPr>
            <a:r>
              <a:rPr lang="en-US" dirty="0"/>
              <a:t>Two data sets: </a:t>
            </a:r>
            <a:r>
              <a:rPr lang="en-US" dirty="0">
                <a:solidFill>
                  <a:schemeClr val="accent1"/>
                </a:solidFill>
              </a:rPr>
              <a:t>training</a:t>
            </a:r>
            <a:r>
              <a:rPr lang="en-US" dirty="0"/>
              <a:t> and </a:t>
            </a:r>
            <a:r>
              <a:rPr lang="en-US" dirty="0">
                <a:solidFill>
                  <a:schemeClr val="accent6"/>
                </a:solidFill>
              </a:rPr>
              <a:t>test</a:t>
            </a:r>
            <a:r>
              <a:rPr lang="en-US" dirty="0"/>
              <a:t> </a:t>
            </a:r>
          </a:p>
          <a:p>
            <a:pPr marL="285750" indent="-285750">
              <a:buFont typeface="Arial" panose="020B0604020202020204" pitchFamily="34" charset="0"/>
              <a:buChar char="•"/>
            </a:pPr>
            <a:r>
              <a:rPr lang="en-US" dirty="0">
                <a:solidFill>
                  <a:schemeClr val="accent1"/>
                </a:solidFill>
              </a:rPr>
              <a:t>Training data set </a:t>
            </a:r>
            <a:r>
              <a:rPr lang="en-US" dirty="0"/>
              <a:t>has the </a:t>
            </a:r>
            <a:r>
              <a:rPr lang="en-US" dirty="0">
                <a:solidFill>
                  <a:srgbClr val="FF0000"/>
                </a:solidFill>
              </a:rPr>
              <a:t>answers</a:t>
            </a:r>
            <a:r>
              <a:rPr lang="en-US" dirty="0"/>
              <a:t> </a:t>
            </a:r>
            <a:r>
              <a:rPr lang="en-US" dirty="0">
                <a:solidFill>
                  <a:srgbClr val="FF0000"/>
                </a:solidFill>
              </a:rPr>
              <a:t>labeled</a:t>
            </a:r>
          </a:p>
          <a:p>
            <a:pPr marL="285750" indent="-285750">
              <a:buFont typeface="Arial" panose="020B0604020202020204" pitchFamily="34" charset="0"/>
              <a:buChar char="•"/>
            </a:pPr>
            <a:r>
              <a:rPr lang="en-US" dirty="0">
                <a:solidFill>
                  <a:schemeClr val="accent6"/>
                </a:solidFill>
              </a:rPr>
              <a:t>Test data set </a:t>
            </a:r>
            <a:r>
              <a:rPr lang="en-US" dirty="0"/>
              <a:t>has known </a:t>
            </a:r>
            <a:r>
              <a:rPr lang="en-US" dirty="0">
                <a:solidFill>
                  <a:srgbClr val="FF0000"/>
                </a:solidFill>
              </a:rPr>
              <a:t>answers</a:t>
            </a:r>
            <a:r>
              <a:rPr lang="en-US" dirty="0"/>
              <a:t> but is unmarked</a:t>
            </a:r>
          </a:p>
        </p:txBody>
      </p:sp>
      <p:graphicFrame>
        <p:nvGraphicFramePr>
          <p:cNvPr id="12" name="Table 11"/>
          <p:cNvGraphicFramePr>
            <a:graphicFrameLocks noGrp="1"/>
          </p:cNvGraphicFramePr>
          <p:nvPr/>
        </p:nvGraphicFramePr>
        <p:xfrm>
          <a:off x="7506996" y="2592299"/>
          <a:ext cx="4394278" cy="1357400"/>
        </p:xfrm>
        <a:graphic>
          <a:graphicData uri="http://schemas.openxmlformats.org/drawingml/2006/table">
            <a:tbl>
              <a:tblPr/>
              <a:tblGrid>
                <a:gridCol w="491351">
                  <a:extLst>
                    <a:ext uri="{9D8B030D-6E8A-4147-A177-3AD203B41FA5}">
                      <a16:colId xmlns:a16="http://schemas.microsoft.com/office/drawing/2014/main" xmlns="" val="2207909220"/>
                    </a:ext>
                  </a:extLst>
                </a:gridCol>
                <a:gridCol w="1338147">
                  <a:extLst>
                    <a:ext uri="{9D8B030D-6E8A-4147-A177-3AD203B41FA5}">
                      <a16:colId xmlns:a16="http://schemas.microsoft.com/office/drawing/2014/main" xmlns="" val="2406613794"/>
                    </a:ext>
                  </a:extLst>
                </a:gridCol>
                <a:gridCol w="738768">
                  <a:extLst>
                    <a:ext uri="{9D8B030D-6E8A-4147-A177-3AD203B41FA5}">
                      <a16:colId xmlns:a16="http://schemas.microsoft.com/office/drawing/2014/main" xmlns="" val="2025943930"/>
                    </a:ext>
                  </a:extLst>
                </a:gridCol>
                <a:gridCol w="871828">
                  <a:extLst>
                    <a:ext uri="{9D8B030D-6E8A-4147-A177-3AD203B41FA5}">
                      <a16:colId xmlns:a16="http://schemas.microsoft.com/office/drawing/2014/main" xmlns="" val="3115187350"/>
                    </a:ext>
                  </a:extLst>
                </a:gridCol>
                <a:gridCol w="954184">
                  <a:extLst>
                    <a:ext uri="{9D8B030D-6E8A-4147-A177-3AD203B41FA5}">
                      <a16:colId xmlns:a16="http://schemas.microsoft.com/office/drawing/2014/main" xmlns="" val="2446354605"/>
                    </a:ext>
                  </a:extLst>
                </a:gridCol>
              </a:tblGrid>
              <a:tr h="271480">
                <a:tc>
                  <a:txBody>
                    <a:bodyPr/>
                    <a:lstStyle/>
                    <a:p>
                      <a:pPr algn="l" fontAlgn="b"/>
                      <a:r>
                        <a:rPr lang="en-US" sz="1200" b="1" i="0" u="none" strike="noStrike" baseline="0" dirty="0">
                          <a:solidFill>
                            <a:srgbClr val="FFFFFF"/>
                          </a:solidFill>
                          <a:effectLst/>
                          <a:latin typeface="Calibri" panose="020F0502020204030204" pitchFamily="34" charset="0"/>
                        </a:rPr>
                        <a:t>Age</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dirty="0">
                          <a:solidFill>
                            <a:srgbClr val="FFFFFF"/>
                          </a:solidFill>
                          <a:effectLst/>
                          <a:latin typeface="Calibri" panose="020F0502020204030204" pitchFamily="34" charset="0"/>
                        </a:rPr>
                        <a:t>Occupation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a:solidFill>
                            <a:srgbClr val="FFFFFF"/>
                          </a:solidFill>
                          <a:effectLst/>
                          <a:latin typeface="Calibri" panose="020F0502020204030204" pitchFamily="34" charset="0"/>
                        </a:rPr>
                        <a:t>Gender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dirty="0">
                          <a:solidFill>
                            <a:srgbClr val="FFFFFF"/>
                          </a:solidFill>
                          <a:effectLst/>
                          <a:latin typeface="Calibri" panose="020F0502020204030204" pitchFamily="34" charset="0"/>
                        </a:rPr>
                        <a:t>Hours/Week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baseline="0" dirty="0">
                          <a:solidFill>
                            <a:srgbClr val="FFFFFF"/>
                          </a:solidFill>
                          <a:effectLst/>
                          <a:latin typeface="Calibri" panose="020F0502020204030204" pitchFamily="34" charset="0"/>
                        </a:rPr>
                        <a:t>Income</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xmlns="" val="3499083504"/>
                  </a:ext>
                </a:extLst>
              </a:tr>
              <a:tr h="271480">
                <a:tc>
                  <a:txBody>
                    <a:bodyPr/>
                    <a:lstStyle/>
                    <a:p>
                      <a:pPr algn="ctr" fontAlgn="b"/>
                      <a:r>
                        <a:rPr lang="en-US" sz="1200" b="0" i="0" u="none" strike="noStrike" baseline="0">
                          <a:solidFill>
                            <a:srgbClr val="000000"/>
                          </a:solidFill>
                          <a:effectLst/>
                          <a:latin typeface="Calibri" panose="020F0502020204030204" pitchFamily="34" charset="0"/>
                        </a:rPr>
                        <a:t>35</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Farming-fishing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dirty="0">
                          <a:solidFill>
                            <a:srgbClr val="000000"/>
                          </a:solidFill>
                          <a:effectLst/>
                          <a:latin typeface="Calibri" panose="020F0502020204030204" pitchFamily="34" charset="0"/>
                        </a:rPr>
                        <a:t>40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dirty="0">
                          <a:solidFill>
                            <a:srgbClr val="000000"/>
                          </a:solidFill>
                          <a:effectLst/>
                          <a:latin typeface="Calibri" panose="020F0502020204030204" pitchFamily="34" charset="0"/>
                        </a:rPr>
                        <a:t> &lt;=50K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xmlns="" val="3059692696"/>
                  </a:ext>
                </a:extLst>
              </a:tr>
              <a:tr h="271480">
                <a:tc>
                  <a:txBody>
                    <a:bodyPr/>
                    <a:lstStyle/>
                    <a:p>
                      <a:pPr algn="ctr" fontAlgn="b"/>
                      <a:r>
                        <a:rPr lang="en-US" sz="1200" b="0" i="0" u="none" strike="noStrike" baseline="0">
                          <a:solidFill>
                            <a:srgbClr val="000000"/>
                          </a:solidFill>
                          <a:effectLst/>
                          <a:latin typeface="Calibri" panose="020F0502020204030204" pitchFamily="34" charset="0"/>
                        </a:rPr>
                        <a:t>23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a:solidFill>
                            <a:srgbClr val="000000"/>
                          </a:solidFill>
                          <a:effectLst/>
                          <a:latin typeface="Calibri" panose="020F0502020204030204" pitchFamily="34" charset="0"/>
                        </a:rPr>
                        <a:t> Adm-clerical</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a:solidFill>
                            <a:srgbClr val="000000"/>
                          </a:solidFill>
                          <a:effectLst/>
                          <a:latin typeface="Calibri" panose="020F0502020204030204" pitchFamily="34" charset="0"/>
                        </a:rPr>
                        <a:t> Female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a:solidFill>
                            <a:srgbClr val="000000"/>
                          </a:solidFill>
                          <a:effectLst/>
                          <a:latin typeface="Calibri" panose="020F0502020204030204" pitchFamily="34" charset="0"/>
                        </a:rPr>
                        <a:t>30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a:solidFill>
                            <a:srgbClr val="000000"/>
                          </a:solidFill>
                          <a:effectLst/>
                          <a:latin typeface="Calibri" panose="020F0502020204030204" pitchFamily="34" charset="0"/>
                        </a:rPr>
                        <a:t> &lt;=50K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459547057"/>
                  </a:ext>
                </a:extLst>
              </a:tr>
              <a:tr h="271480">
                <a:tc>
                  <a:txBody>
                    <a:bodyPr/>
                    <a:lstStyle/>
                    <a:p>
                      <a:pPr algn="ctr" fontAlgn="b"/>
                      <a:r>
                        <a:rPr lang="en-US" sz="1200" b="0" i="0" u="none" strike="noStrike" baseline="0">
                          <a:solidFill>
                            <a:srgbClr val="000000"/>
                          </a:solidFill>
                          <a:effectLst/>
                          <a:latin typeface="Calibri" panose="020F0502020204030204" pitchFamily="34" charset="0"/>
                        </a:rPr>
                        <a:t>31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Sales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200" b="0" i="0" u="none" strike="noStrike" baseline="0">
                          <a:solidFill>
                            <a:srgbClr val="000000"/>
                          </a:solidFill>
                          <a:effectLst/>
                          <a:latin typeface="Calibri" panose="020F0502020204030204" pitchFamily="34" charset="0"/>
                        </a:rPr>
                        <a:t> 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a:solidFill>
                            <a:srgbClr val="000000"/>
                          </a:solidFill>
                          <a:effectLst/>
                          <a:latin typeface="Calibri" panose="020F0502020204030204" pitchFamily="34" charset="0"/>
                        </a:rPr>
                        <a:t>38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baseline="0">
                          <a:solidFill>
                            <a:srgbClr val="000000"/>
                          </a:solidFill>
                          <a:effectLst/>
                          <a:latin typeface="Calibri" panose="020F0502020204030204" pitchFamily="34" charset="0"/>
                        </a:rPr>
                        <a:t> &gt;50K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xmlns="" val="2031600669"/>
                  </a:ext>
                </a:extLst>
              </a:tr>
              <a:tr h="271480">
                <a:tc>
                  <a:txBody>
                    <a:bodyPr/>
                    <a:lstStyle/>
                    <a:p>
                      <a:pPr algn="ctr" fontAlgn="b"/>
                      <a:r>
                        <a:rPr lang="en-US" sz="1200" b="0" i="0" u="none" strike="noStrike" baseline="0" dirty="0">
                          <a:solidFill>
                            <a:srgbClr val="000000"/>
                          </a:solidFill>
                          <a:effectLst/>
                          <a:latin typeface="Calibri" panose="020F0502020204030204" pitchFamily="34" charset="0"/>
                        </a:rPr>
                        <a:t>31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Prof-specialty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Female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50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 &gt;50K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796997017"/>
                  </a:ext>
                </a:extLst>
              </a:tr>
            </a:tbl>
          </a:graphicData>
        </a:graphic>
      </p:graphicFrame>
      <p:sp>
        <p:nvSpPr>
          <p:cNvPr id="13" name="Rectangle 12"/>
          <p:cNvSpPr/>
          <p:nvPr/>
        </p:nvSpPr>
        <p:spPr>
          <a:xfrm>
            <a:off x="10960100" y="2870199"/>
            <a:ext cx="941174" cy="10794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nvGraphicFramePr>
        <p:xfrm>
          <a:off x="7506996" y="4509999"/>
          <a:ext cx="4394278" cy="1357400"/>
        </p:xfrm>
        <a:graphic>
          <a:graphicData uri="http://schemas.openxmlformats.org/drawingml/2006/table">
            <a:tbl>
              <a:tblPr/>
              <a:tblGrid>
                <a:gridCol w="491351">
                  <a:extLst>
                    <a:ext uri="{9D8B030D-6E8A-4147-A177-3AD203B41FA5}">
                      <a16:colId xmlns:a16="http://schemas.microsoft.com/office/drawing/2014/main" xmlns="" val="2207909220"/>
                    </a:ext>
                  </a:extLst>
                </a:gridCol>
                <a:gridCol w="1338147">
                  <a:extLst>
                    <a:ext uri="{9D8B030D-6E8A-4147-A177-3AD203B41FA5}">
                      <a16:colId xmlns:a16="http://schemas.microsoft.com/office/drawing/2014/main" xmlns="" val="2406613794"/>
                    </a:ext>
                  </a:extLst>
                </a:gridCol>
                <a:gridCol w="738768">
                  <a:extLst>
                    <a:ext uri="{9D8B030D-6E8A-4147-A177-3AD203B41FA5}">
                      <a16:colId xmlns:a16="http://schemas.microsoft.com/office/drawing/2014/main" xmlns="" val="2025943930"/>
                    </a:ext>
                  </a:extLst>
                </a:gridCol>
                <a:gridCol w="871828">
                  <a:extLst>
                    <a:ext uri="{9D8B030D-6E8A-4147-A177-3AD203B41FA5}">
                      <a16:colId xmlns:a16="http://schemas.microsoft.com/office/drawing/2014/main" xmlns="" val="3115187350"/>
                    </a:ext>
                  </a:extLst>
                </a:gridCol>
                <a:gridCol w="954184">
                  <a:extLst>
                    <a:ext uri="{9D8B030D-6E8A-4147-A177-3AD203B41FA5}">
                      <a16:colId xmlns:a16="http://schemas.microsoft.com/office/drawing/2014/main" xmlns="" val="2446354605"/>
                    </a:ext>
                  </a:extLst>
                </a:gridCol>
              </a:tblGrid>
              <a:tr h="271480">
                <a:tc>
                  <a:txBody>
                    <a:bodyPr/>
                    <a:lstStyle/>
                    <a:p>
                      <a:pPr algn="l" fontAlgn="b"/>
                      <a:r>
                        <a:rPr lang="en-US" sz="1200" b="1" i="0" u="none" strike="noStrike" baseline="0" dirty="0">
                          <a:solidFill>
                            <a:srgbClr val="FFFFFF"/>
                          </a:solidFill>
                          <a:effectLst/>
                          <a:latin typeface="Calibri" panose="020F0502020204030204" pitchFamily="34" charset="0"/>
                        </a:rPr>
                        <a:t>Age</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solidFill>
                  </a:tcPr>
                </a:tc>
                <a:tc>
                  <a:txBody>
                    <a:bodyPr/>
                    <a:lstStyle/>
                    <a:p>
                      <a:pPr algn="l" fontAlgn="b"/>
                      <a:r>
                        <a:rPr lang="en-US" sz="1200" b="1" i="0" u="none" strike="noStrike" baseline="0" dirty="0">
                          <a:solidFill>
                            <a:srgbClr val="FFFFFF"/>
                          </a:solidFill>
                          <a:effectLst/>
                          <a:latin typeface="Calibri" panose="020F0502020204030204" pitchFamily="34" charset="0"/>
                        </a:rPr>
                        <a:t>Occupation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solidFill>
                  </a:tcPr>
                </a:tc>
                <a:tc>
                  <a:txBody>
                    <a:bodyPr/>
                    <a:lstStyle/>
                    <a:p>
                      <a:pPr algn="l" fontAlgn="b"/>
                      <a:r>
                        <a:rPr lang="en-US" sz="1200" b="1" i="0" u="none" strike="noStrike" baseline="0">
                          <a:solidFill>
                            <a:srgbClr val="FFFFFF"/>
                          </a:solidFill>
                          <a:effectLst/>
                          <a:latin typeface="Calibri" panose="020F0502020204030204" pitchFamily="34" charset="0"/>
                        </a:rPr>
                        <a:t>Gender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solidFill>
                  </a:tcPr>
                </a:tc>
                <a:tc>
                  <a:txBody>
                    <a:bodyPr/>
                    <a:lstStyle/>
                    <a:p>
                      <a:pPr algn="l" fontAlgn="b"/>
                      <a:r>
                        <a:rPr lang="en-US" sz="1200" b="1" i="0" u="none" strike="noStrike" baseline="0" dirty="0">
                          <a:solidFill>
                            <a:srgbClr val="FFFFFF"/>
                          </a:solidFill>
                          <a:effectLst/>
                          <a:latin typeface="Calibri" panose="020F0502020204030204" pitchFamily="34" charset="0"/>
                        </a:rPr>
                        <a:t>Hours/Week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solidFill>
                  </a:tcPr>
                </a:tc>
                <a:tc>
                  <a:txBody>
                    <a:bodyPr/>
                    <a:lstStyle/>
                    <a:p>
                      <a:pPr algn="l" fontAlgn="b"/>
                      <a:r>
                        <a:rPr lang="en-US" sz="1200" b="1" i="0" u="none" strike="noStrike" baseline="0" dirty="0">
                          <a:solidFill>
                            <a:srgbClr val="FFFFFF"/>
                          </a:solidFill>
                          <a:effectLst/>
                          <a:latin typeface="Calibri" panose="020F0502020204030204" pitchFamily="34" charset="0"/>
                        </a:rPr>
                        <a:t>Income</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solidFill>
                  </a:tcPr>
                </a:tc>
                <a:extLst>
                  <a:ext uri="{0D108BD9-81ED-4DB2-BD59-A6C34878D82A}">
                    <a16:rowId xmlns:a16="http://schemas.microsoft.com/office/drawing/2014/main" xmlns="" val="3499083504"/>
                  </a:ext>
                </a:extLst>
              </a:tr>
              <a:tr h="271480">
                <a:tc>
                  <a:txBody>
                    <a:bodyPr/>
                    <a:lstStyle/>
                    <a:p>
                      <a:pPr algn="ctr" fontAlgn="b"/>
                      <a:r>
                        <a:rPr lang="en-US" sz="1200" b="0" i="0" u="none" strike="noStrike" baseline="0" dirty="0" smtClean="0">
                          <a:solidFill>
                            <a:srgbClr val="000000"/>
                          </a:solidFill>
                          <a:effectLst/>
                          <a:latin typeface="Calibri" panose="020F0502020204030204" pitchFamily="34" charset="0"/>
                        </a:rPr>
                        <a:t>28</a:t>
                      </a:r>
                      <a:endParaRPr lang="en-US" sz="1200" b="0" i="0" u="none" strike="noStrike" baseline="0"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l" fontAlgn="b"/>
                      <a:r>
                        <a:rPr lang="en-US" sz="1200" b="0" i="0" u="none" strike="noStrike" baseline="0" dirty="0" smtClean="0">
                          <a:solidFill>
                            <a:srgbClr val="000000"/>
                          </a:solidFill>
                          <a:effectLst/>
                          <a:latin typeface="Calibri" panose="020F0502020204030204" pitchFamily="34" charset="0"/>
                        </a:rPr>
                        <a:t> </a:t>
                      </a:r>
                      <a:r>
                        <a:rPr lang="en-US" sz="1200" b="0" i="0" u="none" strike="noStrike" baseline="0" dirty="0" err="1" smtClean="0">
                          <a:solidFill>
                            <a:srgbClr val="000000"/>
                          </a:solidFill>
                          <a:effectLst/>
                          <a:latin typeface="Calibri" panose="020F0502020204030204" pitchFamily="34" charset="0"/>
                        </a:rPr>
                        <a:t>Adm</a:t>
                      </a:r>
                      <a:r>
                        <a:rPr lang="en-US" sz="1200" b="0" i="0" u="none" strike="noStrike" baseline="0" dirty="0" smtClean="0">
                          <a:solidFill>
                            <a:srgbClr val="000000"/>
                          </a:solidFill>
                          <a:effectLst/>
                          <a:latin typeface="Calibri" panose="020F0502020204030204" pitchFamily="34" charset="0"/>
                        </a:rPr>
                        <a:t>-clerical</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l" fontAlgn="b"/>
                      <a:r>
                        <a:rPr lang="en-US" sz="1200" b="0" i="0" u="none" strike="noStrike" baseline="0" dirty="0">
                          <a:solidFill>
                            <a:srgbClr val="000000"/>
                          </a:solidFill>
                          <a:effectLst/>
                          <a:latin typeface="Calibri" panose="020F0502020204030204" pitchFamily="34" charset="0"/>
                        </a:rPr>
                        <a:t> </a:t>
                      </a:r>
                      <a:r>
                        <a:rPr lang="en-US" sz="1200" b="0" i="0" u="none" strike="noStrike" baseline="0" dirty="0" smtClean="0">
                          <a:solidFill>
                            <a:srgbClr val="000000"/>
                          </a:solidFill>
                          <a:effectLst/>
                          <a:latin typeface="Calibri" panose="020F0502020204030204" pitchFamily="34" charset="0"/>
                        </a:rPr>
                        <a:t>Male</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ctr" fontAlgn="b"/>
                      <a:r>
                        <a:rPr lang="en-US" sz="1200" b="0" i="0" u="none" strike="noStrike" baseline="0" dirty="0" smtClean="0">
                          <a:solidFill>
                            <a:srgbClr val="000000"/>
                          </a:solidFill>
                          <a:effectLst/>
                          <a:latin typeface="Calibri" panose="020F0502020204030204" pitchFamily="34" charset="0"/>
                        </a:rPr>
                        <a:t>32</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ctr" fontAlgn="b"/>
                      <a:r>
                        <a:rPr lang="en-US" sz="1200" b="0" i="0" u="none" strike="noStrike" baseline="0" dirty="0">
                          <a:solidFill>
                            <a:srgbClr val="000000"/>
                          </a:solidFill>
                          <a:effectLst/>
                          <a:latin typeface="Calibri" panose="020F0502020204030204" pitchFamily="34" charset="0"/>
                        </a:rPr>
                        <a:t> &lt;=50K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059692696"/>
                  </a:ext>
                </a:extLst>
              </a:tr>
              <a:tr h="271480">
                <a:tc>
                  <a:txBody>
                    <a:bodyPr/>
                    <a:lstStyle/>
                    <a:p>
                      <a:pPr algn="ctr" fontAlgn="b"/>
                      <a:r>
                        <a:rPr lang="en-US" sz="1200" b="0" i="0" u="none" strike="noStrike" baseline="0" dirty="0" smtClean="0">
                          <a:solidFill>
                            <a:srgbClr val="000000"/>
                          </a:solidFill>
                          <a:effectLst/>
                          <a:latin typeface="Calibri" panose="020F0502020204030204" pitchFamily="34" charset="0"/>
                        </a:rPr>
                        <a:t>32</a:t>
                      </a:r>
                      <a:endParaRPr lang="en-US" sz="1200" b="0" i="0" u="none" strike="noStrike" baseline="0"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a:t>
                      </a:r>
                      <a:r>
                        <a:rPr lang="en-US" sz="1200" b="0" i="0" u="none" strike="noStrike" baseline="0" dirty="0" smtClean="0">
                          <a:solidFill>
                            <a:srgbClr val="000000"/>
                          </a:solidFill>
                          <a:effectLst/>
                          <a:latin typeface="Calibri" panose="020F0502020204030204" pitchFamily="34" charset="0"/>
                        </a:rPr>
                        <a:t>Tech-support</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Female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30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 &lt;=50K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459547057"/>
                  </a:ext>
                </a:extLst>
              </a:tr>
              <a:tr h="271480">
                <a:tc>
                  <a:txBody>
                    <a:bodyPr/>
                    <a:lstStyle/>
                    <a:p>
                      <a:pPr algn="ctr" fontAlgn="b"/>
                      <a:r>
                        <a:rPr lang="en-US" sz="1200" b="0" i="0" u="none" strike="noStrike" baseline="0" dirty="0" smtClean="0">
                          <a:solidFill>
                            <a:srgbClr val="000000"/>
                          </a:solidFill>
                          <a:effectLst/>
                          <a:latin typeface="Calibri" panose="020F0502020204030204" pitchFamily="34" charset="0"/>
                        </a:rPr>
                        <a:t>31</a:t>
                      </a:r>
                      <a:endParaRPr lang="en-US" sz="1200" b="0" i="0" u="none" strike="noStrike" baseline="0"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l" fontAlgn="b"/>
                      <a:r>
                        <a:rPr lang="en-US" sz="1200" b="0" i="0" u="none" strike="noStrike" baseline="0">
                          <a:solidFill>
                            <a:srgbClr val="000000"/>
                          </a:solidFill>
                          <a:effectLst/>
                          <a:latin typeface="Calibri" panose="020F0502020204030204" pitchFamily="34" charset="0"/>
                        </a:rPr>
                        <a:t> Sales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l" fontAlgn="b"/>
                      <a:r>
                        <a:rPr lang="en-US" sz="1200" b="0" i="0" u="none" strike="noStrike" baseline="0" dirty="0">
                          <a:solidFill>
                            <a:srgbClr val="000000"/>
                          </a:solidFill>
                          <a:effectLst/>
                          <a:latin typeface="Calibri" panose="020F0502020204030204" pitchFamily="34" charset="0"/>
                        </a:rPr>
                        <a:t> </a:t>
                      </a:r>
                      <a:r>
                        <a:rPr lang="en-US" sz="1200" b="0" i="0" u="none" strike="noStrike" baseline="0" dirty="0" smtClean="0">
                          <a:solidFill>
                            <a:srgbClr val="000000"/>
                          </a:solidFill>
                          <a:effectLst/>
                          <a:latin typeface="Calibri" panose="020F0502020204030204" pitchFamily="34" charset="0"/>
                        </a:rPr>
                        <a:t>Female</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ctr" fontAlgn="b"/>
                      <a:r>
                        <a:rPr lang="en-US" sz="1200" b="0" i="0" u="none" strike="noStrike" baseline="0" dirty="0">
                          <a:solidFill>
                            <a:srgbClr val="000000"/>
                          </a:solidFill>
                          <a:effectLst/>
                          <a:latin typeface="Calibri" panose="020F0502020204030204" pitchFamily="34" charset="0"/>
                        </a:rPr>
                        <a:t>38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tc>
                  <a:txBody>
                    <a:bodyPr/>
                    <a:lstStyle/>
                    <a:p>
                      <a:pPr algn="ctr" fontAlgn="b"/>
                      <a:r>
                        <a:rPr lang="en-US" sz="1200" b="0" i="0" u="none" strike="noStrike" baseline="0" dirty="0">
                          <a:solidFill>
                            <a:srgbClr val="000000"/>
                          </a:solidFill>
                          <a:effectLst/>
                          <a:latin typeface="Calibri" panose="020F0502020204030204" pitchFamily="34" charset="0"/>
                        </a:rPr>
                        <a:t> &gt;50K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031600669"/>
                  </a:ext>
                </a:extLst>
              </a:tr>
              <a:tr h="271480">
                <a:tc>
                  <a:txBody>
                    <a:bodyPr/>
                    <a:lstStyle/>
                    <a:p>
                      <a:pPr algn="ctr" fontAlgn="b"/>
                      <a:r>
                        <a:rPr lang="en-US" sz="1200" b="0" i="0" u="none" strike="noStrike" baseline="0" dirty="0" smtClean="0">
                          <a:solidFill>
                            <a:srgbClr val="000000"/>
                          </a:solidFill>
                          <a:effectLst/>
                          <a:latin typeface="Calibri" panose="020F0502020204030204" pitchFamily="34" charset="0"/>
                        </a:rPr>
                        <a:t>49</a:t>
                      </a:r>
                      <a:endParaRPr lang="en-US" sz="1200" b="0" i="0" u="none" strike="noStrike" baseline="0" dirty="0">
                        <a:solidFill>
                          <a:srgbClr val="000000"/>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smtClean="0">
                          <a:solidFill>
                            <a:srgbClr val="000000"/>
                          </a:solidFill>
                          <a:effectLst/>
                          <a:latin typeface="Calibri" panose="020F0502020204030204" pitchFamily="34" charset="0"/>
                        </a:rPr>
                        <a:t> Exec-management</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 </a:t>
                      </a:r>
                      <a:r>
                        <a:rPr lang="en-US" sz="1200" b="0" i="0" u="none" strike="noStrike" baseline="0" dirty="0" smtClean="0">
                          <a:solidFill>
                            <a:srgbClr val="000000"/>
                          </a:solidFill>
                          <a:effectLst/>
                          <a:latin typeface="Calibri" panose="020F0502020204030204" pitchFamily="34" charset="0"/>
                        </a:rPr>
                        <a:t>Male</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smtClean="0">
                          <a:solidFill>
                            <a:srgbClr val="000000"/>
                          </a:solidFill>
                          <a:effectLst/>
                          <a:latin typeface="Calibri" panose="020F0502020204030204" pitchFamily="34" charset="0"/>
                        </a:rPr>
                        <a:t>60</a:t>
                      </a:r>
                      <a:endParaRPr lang="en-US" sz="1200" b="0" i="0" u="none" strike="noStrike" baseline="0"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200" b="0" i="0" u="none" strike="noStrike" baseline="0" dirty="0">
                          <a:solidFill>
                            <a:srgbClr val="000000"/>
                          </a:solidFill>
                          <a:effectLst/>
                          <a:latin typeface="Calibri" panose="020F0502020204030204" pitchFamily="34" charset="0"/>
                        </a:rPr>
                        <a:t> &gt;50K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796997017"/>
                  </a:ext>
                </a:extLst>
              </a:tr>
            </a:tbl>
          </a:graphicData>
        </a:graphic>
      </p:graphicFrame>
      <p:sp>
        <p:nvSpPr>
          <p:cNvPr id="15" name="Rectangle 14"/>
          <p:cNvSpPr/>
          <p:nvPr/>
        </p:nvSpPr>
        <p:spPr>
          <a:xfrm>
            <a:off x="10957762" y="4787900"/>
            <a:ext cx="941174" cy="10794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985898" y="4801968"/>
            <a:ext cx="884902" cy="1036127"/>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572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fade">
                                      <p:cBhvr>
                                        <p:cTn id="17" dur="500"/>
                                        <p:tgtEl>
                                          <p:spTgt spid="11">
                                            <p:txEl>
                                              <p:pRg st="5" end="5"/>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6" end="6"/>
                                            </p:txEl>
                                          </p:spTgt>
                                        </p:tgtEl>
                                        <p:attrNameLst>
                                          <p:attrName>style.visibility</p:attrName>
                                        </p:attrNameLst>
                                      </p:cBhvr>
                                      <p:to>
                                        <p:strVal val="visible"/>
                                      </p:to>
                                    </p:set>
                                    <p:animEffect transition="in" filter="fade">
                                      <p:cBhvr>
                                        <p:cTn id="24" dur="500"/>
                                        <p:tgtEl>
                                          <p:spTgt spid="11">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2393412" cy="584775"/>
          </a:xfrm>
          <a:prstGeom prst="rect">
            <a:avLst/>
          </a:prstGeom>
          <a:noFill/>
        </p:spPr>
        <p:txBody>
          <a:bodyPr wrap="none" rtlCol="0">
            <a:spAutoFit/>
          </a:bodyPr>
          <a:lstStyle/>
          <a:p>
            <a:r>
              <a:rPr lang="en-US" sz="3200" dirty="0" err="1" smtClean="0">
                <a:solidFill>
                  <a:srgbClr val="00B0F0"/>
                </a:solidFill>
                <a:latin typeface="Segoe UI Light" panose="020B0502040204020203" pitchFamily="34" charset="0"/>
                <a:cs typeface="Segoe UI Light" panose="020B0502040204020203" pitchFamily="34" charset="0"/>
              </a:rPr>
              <a:t>data:features</a:t>
            </a:r>
            <a:endParaRPr lang="en-US" sz="3200" dirty="0" smtClean="0">
              <a:solidFill>
                <a:srgbClr val="00B0F0"/>
              </a:solidFill>
              <a:latin typeface="Segoe UI Light" panose="020B0502040204020203" pitchFamily="34" charset="0"/>
              <a:cs typeface="Segoe UI Light" panose="020B0502040204020203" pitchFamily="34" charset="0"/>
            </a:endParaRP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840965"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Features turn a “thing” into a vector</a:t>
            </a:r>
          </a:p>
          <a:p>
            <a:pPr marL="285750" indent="-285750">
              <a:buFont typeface="Arial" panose="020B0604020202020204" pitchFamily="34" charset="0"/>
              <a:buChar char="•"/>
            </a:pPr>
            <a:r>
              <a:rPr lang="en-US" dirty="0" smtClean="0"/>
              <a:t>Features are designed specifically for a dataset and desired prediction</a:t>
            </a:r>
          </a:p>
          <a:p>
            <a:pPr marL="285750" indent="-285750">
              <a:buFont typeface="Arial" panose="020B0604020202020204" pitchFamily="34" charset="0"/>
              <a:buChar char="•"/>
            </a:pPr>
            <a:r>
              <a:rPr lang="en-US" dirty="0" smtClean="0"/>
              <a:t>Much of the magic of ML is choosing the right feature vectors</a:t>
            </a:r>
            <a:endParaRPr lang="en-US" dirty="0"/>
          </a:p>
        </p:txBody>
      </p:sp>
      <p:pic>
        <p:nvPicPr>
          <p:cNvPr id="2" name="Picture 4"/>
          <p:cNvPicPr>
            <a:picLocks noChangeAspect="1"/>
          </p:cNvPicPr>
          <p:nvPr/>
        </p:nvPicPr>
        <p:blipFill>
          <a:blip r:embed="rId3"/>
          <a:stretch>
            <a:fillRect/>
          </a:stretch>
        </p:blipFill>
        <p:spPr>
          <a:xfrm>
            <a:off x="1101013" y="5127977"/>
            <a:ext cx="9610576" cy="1521289"/>
          </a:xfrm>
          <a:prstGeom prst="rect">
            <a:avLst/>
          </a:prstGeom>
        </p:spPr>
      </p:pic>
    </p:spTree>
    <p:extLst>
      <p:ext uri="{BB962C8B-B14F-4D97-AF65-F5344CB8AC3E}">
        <p14:creationId xmlns:p14="http://schemas.microsoft.com/office/powerpoint/2010/main" val="20468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1902893" cy="584775"/>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prediction</a:t>
            </a:r>
          </a:p>
        </p:txBody>
      </p:sp>
      <p:sp>
        <p:nvSpPr>
          <p:cNvPr id="2" name="TextBox 1"/>
          <p:cNvSpPr txBox="1"/>
          <p:nvPr/>
        </p:nvSpPr>
        <p:spPr>
          <a:xfrm>
            <a:off x="2864499" y="2312732"/>
            <a:ext cx="4083875" cy="369332"/>
          </a:xfrm>
          <a:prstGeom prst="rect">
            <a:avLst/>
          </a:prstGeom>
          <a:noFill/>
        </p:spPr>
        <p:txBody>
          <a:bodyPr wrap="none" rtlCol="0">
            <a:spAutoFit/>
          </a:bodyPr>
          <a:lstStyle/>
          <a:p>
            <a:r>
              <a:rPr lang="en-US" dirty="0" smtClean="0">
                <a:latin typeface="+mj-lt"/>
              </a:rPr>
              <a:t>Think generalization, not telling the future</a:t>
            </a:r>
            <a:endParaRPr lang="en-US" dirty="0">
              <a:latin typeface="+mj-lt"/>
            </a:endParaRP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53945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 a training set to generalize</a:t>
            </a:r>
          </a:p>
          <a:p>
            <a:pPr marL="285750" indent="-285750">
              <a:buFont typeface="Arial" panose="020B0604020202020204" pitchFamily="34" charset="0"/>
              <a:buChar char="•"/>
            </a:pPr>
            <a:r>
              <a:rPr lang="en-US" dirty="0" smtClean="0"/>
              <a:t>Use generalizations to perform accurately on new, unseen examples</a:t>
            </a:r>
            <a:endParaRPr lang="en-US" dirty="0"/>
          </a:p>
        </p:txBody>
      </p:sp>
    </p:spTree>
    <p:extLst>
      <p:ext uri="{BB962C8B-B14F-4D97-AF65-F5344CB8AC3E}">
        <p14:creationId xmlns:p14="http://schemas.microsoft.com/office/powerpoint/2010/main" val="129601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1872428" cy="584776"/>
          </a:xfrm>
          <a:prstGeom prst="rect">
            <a:avLst/>
          </a:prstGeom>
          <a:noFill/>
        </p:spPr>
        <p:txBody>
          <a:bodyPr wrap="none" rtlCol="0">
            <a:spAutoFit/>
          </a:bodyPr>
          <a:lstStyle/>
          <a:p>
            <a:r>
              <a:rPr lang="en-US" sz="3200" dirty="0" smtClean="0">
                <a:solidFill>
                  <a:srgbClr val="00B0F0"/>
                </a:solidFill>
                <a:latin typeface="Segoe UI Light" panose="020B0502040204020203" pitchFamily="34" charset="0"/>
                <a:cs typeface="Segoe UI Light" panose="020B0502040204020203" pitchFamily="34" charset="0"/>
              </a:rPr>
              <a:t>algorithm</a:t>
            </a:r>
            <a:endParaRPr lang="en-US" sz="3200" dirty="0" smtClean="0">
              <a:solidFill>
                <a:srgbClr val="00B0F0"/>
              </a:solidFill>
              <a:latin typeface="Segoe UI Light" panose="020B0502040204020203" pitchFamily="34" charset="0"/>
              <a:cs typeface="Segoe UI Light" panose="020B0502040204020203" pitchFamily="34" charset="0"/>
            </a:endParaRPr>
          </a:p>
        </p:txBody>
      </p:sp>
      <p:sp>
        <p:nvSpPr>
          <p:cNvPr id="2" name="TextBox 1"/>
          <p:cNvSpPr txBox="1"/>
          <p:nvPr/>
        </p:nvSpPr>
        <p:spPr>
          <a:xfrm>
            <a:off x="2864499" y="2312732"/>
            <a:ext cx="2406315" cy="369332"/>
          </a:xfrm>
          <a:prstGeom prst="rect">
            <a:avLst/>
          </a:prstGeom>
          <a:noFill/>
        </p:spPr>
        <p:txBody>
          <a:bodyPr wrap="none" rtlCol="0">
            <a:spAutoFit/>
          </a:bodyPr>
          <a:lstStyle/>
          <a:p>
            <a:r>
              <a:rPr lang="en-US" dirty="0" smtClean="0">
                <a:latin typeface="+mj-lt"/>
              </a:rPr>
              <a:t>Think about the process</a:t>
            </a:r>
            <a:endParaRPr lang="en-US" dirty="0">
              <a:latin typeface="+mj-lt"/>
            </a:endParaRP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539453" cy="175432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Precise set of rules/ instructions</a:t>
            </a:r>
          </a:p>
          <a:p>
            <a:pPr marL="285750" indent="-285750">
              <a:buFont typeface="Arial" panose="020B0604020202020204" pitchFamily="34" charset="0"/>
              <a:buChar char="•"/>
            </a:pPr>
            <a:r>
              <a:rPr lang="en-US" dirty="0" smtClean="0"/>
              <a:t>You already have algorithms in your daily life!</a:t>
            </a:r>
          </a:p>
          <a:p>
            <a:pPr marL="285750" indent="-285750">
              <a:buFont typeface="Arial" panose="020B0604020202020204" pitchFamily="34" charset="0"/>
              <a:buChar char="•"/>
            </a:pPr>
            <a:r>
              <a:rPr lang="en-US" dirty="0"/>
              <a:t> </a:t>
            </a:r>
            <a:r>
              <a:rPr lang="en-US" dirty="0" smtClean="0"/>
              <a:t>In computer science, an algorithm is a precise set of steps for a </a:t>
            </a:r>
            <a:r>
              <a:rPr lang="en-US" dirty="0"/>
              <a:t>computer program to perform a </a:t>
            </a:r>
            <a:r>
              <a:rPr lang="en-US" dirty="0" smtClean="0"/>
              <a:t>task</a:t>
            </a:r>
          </a:p>
          <a:p>
            <a:pPr marL="285750" indent="-285750">
              <a:buFont typeface="Arial" panose="020B0604020202020204" pitchFamily="34" charset="0"/>
              <a:buChar char="•"/>
            </a:pPr>
            <a:r>
              <a:rPr lang="en-US" dirty="0" smtClean="0"/>
              <a:t>What makes a good algorithm?</a:t>
            </a:r>
            <a:endParaRPr lang="en-US" dirty="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14460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pic>
        <p:nvPicPr>
          <p:cNvPr id="4" name="Picture 3"/>
          <p:cNvPicPr>
            <a:picLocks noChangeAspect="1"/>
          </p:cNvPicPr>
          <p:nvPr/>
        </p:nvPicPr>
        <p:blipFill>
          <a:blip r:embed="rId2"/>
          <a:stretch>
            <a:fillRect/>
          </a:stretch>
        </p:blipFill>
        <p:spPr>
          <a:xfrm>
            <a:off x="933450" y="1816989"/>
            <a:ext cx="10325100" cy="4248150"/>
          </a:xfrm>
          <a:prstGeom prst="rect">
            <a:avLst/>
          </a:prstGeom>
        </p:spPr>
      </p:pic>
    </p:spTree>
    <p:extLst>
      <p:ext uri="{BB962C8B-B14F-4D97-AF65-F5344CB8AC3E}">
        <p14:creationId xmlns:p14="http://schemas.microsoft.com/office/powerpoint/2010/main" val="10055326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3539559" cy="584775"/>
          </a:xfrm>
          <a:prstGeom prst="rect">
            <a:avLst/>
          </a:prstGeom>
          <a:noFill/>
        </p:spPr>
        <p:txBody>
          <a:bodyPr wrap="none" rtlCol="0">
            <a:spAutoFit/>
          </a:bodyPr>
          <a:lstStyle/>
          <a:p>
            <a:r>
              <a:rPr lang="en-US" sz="3200" dirty="0">
                <a:solidFill>
                  <a:srgbClr val="00B0F0"/>
                </a:solidFill>
                <a:latin typeface="Segoe UI Light" panose="020B0502040204020203" pitchFamily="34" charset="0"/>
                <a:cs typeface="Segoe UI Light" panose="020B0502040204020203" pitchFamily="34" charset="0"/>
              </a:rPr>
              <a:t>t</a:t>
            </a:r>
            <a:r>
              <a:rPr lang="en-US" sz="3200" dirty="0" smtClean="0">
                <a:solidFill>
                  <a:srgbClr val="00B0F0"/>
                </a:solidFill>
                <a:latin typeface="Segoe UI Light" panose="020B0502040204020203" pitchFamily="34" charset="0"/>
                <a:cs typeface="Segoe UI Light" panose="020B0502040204020203" pitchFamily="34" charset="0"/>
              </a:rPr>
              <a:t>he general process</a:t>
            </a: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539453"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You have a dataset</a:t>
            </a:r>
          </a:p>
          <a:p>
            <a:pPr marL="285750" indent="-285750">
              <a:buFont typeface="Arial" panose="020B0604020202020204" pitchFamily="34" charset="0"/>
              <a:buChar char="•"/>
            </a:pPr>
            <a:r>
              <a:rPr lang="en-US" dirty="0" smtClean="0"/>
              <a:t>Clean up your dataset </a:t>
            </a:r>
          </a:p>
          <a:p>
            <a:pPr marL="285750" indent="-285750">
              <a:buFont typeface="Arial" panose="020B0604020202020204" pitchFamily="34" charset="0"/>
              <a:buChar char="•"/>
            </a:pPr>
            <a:r>
              <a:rPr lang="en-US" dirty="0" smtClean="0"/>
              <a:t>Separate dataset into training data and test data</a:t>
            </a:r>
          </a:p>
          <a:p>
            <a:pPr marL="285750" indent="-285750">
              <a:buFont typeface="Arial" panose="020B0604020202020204" pitchFamily="34" charset="0"/>
              <a:buChar char="•"/>
            </a:pPr>
            <a:r>
              <a:rPr lang="en-US" dirty="0" smtClean="0"/>
              <a:t>Choose an algorithm</a:t>
            </a:r>
          </a:p>
          <a:p>
            <a:pPr marL="285750" indent="-285750">
              <a:buFont typeface="Arial" panose="020B0604020202020204" pitchFamily="34" charset="0"/>
              <a:buChar char="•"/>
            </a:pPr>
            <a:r>
              <a:rPr lang="en-US" dirty="0" smtClean="0"/>
              <a:t>Train your algorithm with the training data</a:t>
            </a:r>
          </a:p>
          <a:p>
            <a:pPr marL="285750" indent="-285750">
              <a:buFont typeface="Arial" panose="020B0604020202020204" pitchFamily="34" charset="0"/>
              <a:buChar char="•"/>
            </a:pPr>
            <a:r>
              <a:rPr lang="en-US" dirty="0" smtClean="0"/>
              <a:t>Test your algorithm on your test data</a:t>
            </a:r>
          </a:p>
          <a:p>
            <a:pPr marL="285750" indent="-285750">
              <a:buFont typeface="Arial" panose="020B0604020202020204" pitchFamily="34" charset="0"/>
              <a:buChar char="•"/>
            </a:pPr>
            <a:r>
              <a:rPr lang="en-US" dirty="0" smtClean="0"/>
              <a:t>Analyze results</a:t>
            </a:r>
          </a:p>
          <a:p>
            <a:pPr marL="285750" indent="-285750">
              <a:buFont typeface="Arial" panose="020B0604020202020204" pitchFamily="34" charset="0"/>
              <a:buChar char="•"/>
            </a:pPr>
            <a:r>
              <a:rPr lang="en-US" dirty="0" smtClean="0"/>
              <a:t>Wash rinse repeat</a:t>
            </a:r>
          </a:p>
        </p:txBody>
      </p:sp>
      <p:sp>
        <p:nvSpPr>
          <p:cNvPr id="4" name="Rounded Rectangle 3"/>
          <p:cNvSpPr/>
          <p:nvPr/>
        </p:nvSpPr>
        <p:spPr>
          <a:xfrm>
            <a:off x="9011927" y="838288"/>
            <a:ext cx="1205194"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Set</a:t>
            </a:r>
            <a:endParaRPr lang="en-US" dirty="0"/>
          </a:p>
        </p:txBody>
      </p:sp>
      <p:sp>
        <p:nvSpPr>
          <p:cNvPr id="8" name="Rounded Rectangle 7"/>
          <p:cNvSpPr/>
          <p:nvPr/>
        </p:nvSpPr>
        <p:spPr>
          <a:xfrm>
            <a:off x="9011926" y="1663417"/>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Up</a:t>
            </a:r>
            <a:endParaRPr lang="en-US" dirty="0"/>
          </a:p>
        </p:txBody>
      </p:sp>
      <p:sp>
        <p:nvSpPr>
          <p:cNvPr id="9" name="Rounded Rectangle 8"/>
          <p:cNvSpPr/>
          <p:nvPr/>
        </p:nvSpPr>
        <p:spPr>
          <a:xfrm>
            <a:off x="9011925" y="2488546"/>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Split</a:t>
            </a:r>
            <a:endParaRPr lang="en-US" dirty="0"/>
          </a:p>
        </p:txBody>
      </p:sp>
      <p:sp>
        <p:nvSpPr>
          <p:cNvPr id="10" name="Rounded Rectangle 9"/>
          <p:cNvSpPr/>
          <p:nvPr/>
        </p:nvSpPr>
        <p:spPr>
          <a:xfrm>
            <a:off x="8238235" y="3546476"/>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 Set</a:t>
            </a:r>
            <a:endParaRPr lang="en-US" dirty="0"/>
          </a:p>
        </p:txBody>
      </p:sp>
      <p:sp>
        <p:nvSpPr>
          <p:cNvPr id="12" name="Rounded Rectangle 11"/>
          <p:cNvSpPr/>
          <p:nvPr/>
        </p:nvSpPr>
        <p:spPr>
          <a:xfrm>
            <a:off x="9769269" y="3546480"/>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a:t>
            </a:r>
          </a:p>
          <a:p>
            <a:pPr algn="ctr"/>
            <a:r>
              <a:rPr lang="en-US" dirty="0" smtClean="0"/>
              <a:t>Data Set</a:t>
            </a:r>
            <a:endParaRPr lang="en-US" dirty="0"/>
          </a:p>
        </p:txBody>
      </p:sp>
      <p:sp>
        <p:nvSpPr>
          <p:cNvPr id="13" name="Rounded Rectangle 12"/>
          <p:cNvSpPr/>
          <p:nvPr/>
        </p:nvSpPr>
        <p:spPr>
          <a:xfrm>
            <a:off x="6985327" y="2705033"/>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Algorithm</a:t>
            </a:r>
            <a:endParaRPr lang="en-US" dirty="0"/>
          </a:p>
        </p:txBody>
      </p:sp>
      <p:sp>
        <p:nvSpPr>
          <p:cNvPr id="14" name="Rounded Rectangle 13"/>
          <p:cNvSpPr/>
          <p:nvPr/>
        </p:nvSpPr>
        <p:spPr>
          <a:xfrm>
            <a:off x="9011924" y="4616149"/>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a:t>
            </a:r>
            <a:endParaRPr lang="en-US" dirty="0"/>
          </a:p>
        </p:txBody>
      </p:sp>
      <p:sp>
        <p:nvSpPr>
          <p:cNvPr id="15" name="Rounded Rectangle 14"/>
          <p:cNvSpPr/>
          <p:nvPr/>
        </p:nvSpPr>
        <p:spPr>
          <a:xfrm>
            <a:off x="9011923" y="5494451"/>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Evaluate</a:t>
            </a:r>
            <a:endParaRPr lang="en-US" dirty="0"/>
          </a:p>
        </p:txBody>
      </p:sp>
      <p:cxnSp>
        <p:nvCxnSpPr>
          <p:cNvPr id="17" name="Straight Arrow Connector 16"/>
          <p:cNvCxnSpPr>
            <a:stCxn id="4" idx="2"/>
            <a:endCxn id="8" idx="0"/>
          </p:cNvCxnSpPr>
          <p:nvPr/>
        </p:nvCxnSpPr>
        <p:spPr>
          <a:xfrm>
            <a:off x="9614524" y="1372860"/>
            <a:ext cx="0" cy="29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9" idx="0"/>
          </p:cNvCxnSpPr>
          <p:nvPr/>
        </p:nvCxnSpPr>
        <p:spPr>
          <a:xfrm flipH="1">
            <a:off x="9614523" y="2197989"/>
            <a:ext cx="1" cy="29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0" idx="0"/>
          </p:cNvCxnSpPr>
          <p:nvPr/>
        </p:nvCxnSpPr>
        <p:spPr>
          <a:xfrm flipH="1">
            <a:off x="8840833" y="3023118"/>
            <a:ext cx="773690" cy="52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2"/>
            <a:endCxn id="12" idx="0"/>
          </p:cNvCxnSpPr>
          <p:nvPr/>
        </p:nvCxnSpPr>
        <p:spPr>
          <a:xfrm>
            <a:off x="9614523" y="3023118"/>
            <a:ext cx="757344" cy="523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a:endCxn id="14" idx="0"/>
          </p:cNvCxnSpPr>
          <p:nvPr/>
        </p:nvCxnSpPr>
        <p:spPr>
          <a:xfrm flipH="1">
            <a:off x="9614522" y="4081052"/>
            <a:ext cx="757345" cy="5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a:endCxn id="15" idx="0"/>
          </p:cNvCxnSpPr>
          <p:nvPr/>
        </p:nvCxnSpPr>
        <p:spPr>
          <a:xfrm flipH="1">
            <a:off x="9614521" y="5150721"/>
            <a:ext cx="1" cy="34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3" idx="2"/>
            <a:endCxn id="10" idx="1"/>
          </p:cNvCxnSpPr>
          <p:nvPr/>
        </p:nvCxnSpPr>
        <p:spPr>
          <a:xfrm rot="16200000" flipH="1">
            <a:off x="7626002" y="3201528"/>
            <a:ext cx="574157" cy="6503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198" y="3346843"/>
            <a:ext cx="482012" cy="380338"/>
          </a:xfrm>
          <a:prstGeom prst="rect">
            <a:avLst/>
          </a:prstGeom>
        </p:spPr>
      </p:pic>
    </p:spTree>
    <p:extLst>
      <p:ext uri="{BB962C8B-B14F-4D97-AF65-F5344CB8AC3E}">
        <p14:creationId xmlns:p14="http://schemas.microsoft.com/office/powerpoint/2010/main" val="24920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fade">
                                      <p:cBhvr>
                                        <p:cTn id="42" dur="500"/>
                                        <p:tgtEl>
                                          <p:spTgt spid="11">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animEffect transition="in" filter="fade">
                                      <p:cBhvr>
                                        <p:cTn id="49" dur="500"/>
                                        <p:tgtEl>
                                          <p:spTgt spid="11">
                                            <p:txEl>
                                              <p:pRg st="4" end="4"/>
                                            </p:txEl>
                                          </p:spTgt>
                                        </p:tgtEl>
                                      </p:cBhvr>
                                    </p:animEffect>
                                  </p:childTnLst>
                                </p:cTn>
                              </p:par>
                              <p:par>
                                <p:cTn id="50" presetID="1"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5" end="5"/>
                                            </p:txEl>
                                          </p:spTgt>
                                        </p:tgtEl>
                                        <p:attrNameLst>
                                          <p:attrName>style.visibility</p:attrName>
                                        </p:attrNameLst>
                                      </p:cBhvr>
                                      <p:to>
                                        <p:strVal val="visible"/>
                                      </p:to>
                                    </p:set>
                                    <p:animEffect transition="in" filter="fade">
                                      <p:cBhvr>
                                        <p:cTn id="58" dur="500"/>
                                        <p:tgtEl>
                                          <p:spTgt spid="11">
                                            <p:txEl>
                                              <p:pRg st="5" end="5"/>
                                            </p:txEl>
                                          </p:spTgt>
                                        </p:tgtEl>
                                      </p:cBhvr>
                                    </p:animEffec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xEl>
                                              <p:pRg st="6" end="6"/>
                                            </p:txEl>
                                          </p:spTgt>
                                        </p:tgtEl>
                                        <p:attrNameLst>
                                          <p:attrName>style.visibility</p:attrName>
                                        </p:attrNameLst>
                                      </p:cBhvr>
                                      <p:to>
                                        <p:strVal val="visible"/>
                                      </p:to>
                                    </p:set>
                                    <p:animEffect transition="in" filter="fade">
                                      <p:cBhvr>
                                        <p:cTn id="67" dur="500"/>
                                        <p:tgtEl>
                                          <p:spTgt spid="11">
                                            <p:txEl>
                                              <p:pRg st="6" end="6"/>
                                            </p:txEl>
                                          </p:spTgt>
                                        </p:tgtEl>
                                      </p:cBhvr>
                                    </p:animEffect>
                                  </p:childTnLst>
                                </p:cTn>
                              </p:par>
                              <p:par>
                                <p:cTn id="68" presetID="1"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1">
                                            <p:txEl>
                                              <p:pRg st="7" end="7"/>
                                            </p:txEl>
                                          </p:spTgt>
                                        </p:tgtEl>
                                        <p:attrNameLst>
                                          <p:attrName>style.visibility</p:attrName>
                                        </p:attrNameLst>
                                      </p:cBhvr>
                                      <p:to>
                                        <p:strVal val="visible"/>
                                      </p:to>
                                    </p:set>
                                    <p:animEffect transition="in" filter="fade">
                                      <p:cBhvr>
                                        <p:cTn id="76"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2" grpId="0" animBg="1"/>
      <p:bldP spid="13" grpId="0" animBg="1"/>
      <p:bldP spid="14"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924" y="2097289"/>
            <a:ext cx="5441105" cy="584775"/>
          </a:xfrm>
          <a:prstGeom prst="rect">
            <a:avLst/>
          </a:prstGeom>
          <a:noFill/>
        </p:spPr>
        <p:txBody>
          <a:bodyPr wrap="none" rtlCol="0">
            <a:spAutoFit/>
          </a:bodyPr>
          <a:lstStyle/>
          <a:p>
            <a:r>
              <a:rPr lang="en-US" sz="3200" dirty="0">
                <a:solidFill>
                  <a:srgbClr val="00B0F0"/>
                </a:solidFill>
                <a:latin typeface="Segoe UI Light" panose="020B0502040204020203" pitchFamily="34" charset="0"/>
                <a:cs typeface="Segoe UI Light" panose="020B0502040204020203" pitchFamily="34" charset="0"/>
              </a:rPr>
              <a:t>t</a:t>
            </a:r>
            <a:r>
              <a:rPr lang="en-US" sz="3200" dirty="0" smtClean="0">
                <a:solidFill>
                  <a:srgbClr val="00B0F0"/>
                </a:solidFill>
                <a:latin typeface="Segoe UI Light" panose="020B0502040204020203" pitchFamily="34" charset="0"/>
                <a:cs typeface="Segoe UI Light" panose="020B0502040204020203" pitchFamily="34" charset="0"/>
              </a:rPr>
              <a:t>he general process: your turn!</a:t>
            </a: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539453"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You have a dataset</a:t>
            </a:r>
          </a:p>
          <a:p>
            <a:pPr marL="285750" indent="-285750">
              <a:buFont typeface="Arial" panose="020B0604020202020204" pitchFamily="34" charset="0"/>
              <a:buChar char="•"/>
            </a:pPr>
            <a:r>
              <a:rPr lang="en-US" dirty="0" smtClean="0"/>
              <a:t>Clean up your dataset </a:t>
            </a:r>
          </a:p>
          <a:p>
            <a:pPr marL="285750" indent="-285750">
              <a:buFont typeface="Arial" panose="020B0604020202020204" pitchFamily="34" charset="0"/>
              <a:buChar char="•"/>
            </a:pPr>
            <a:r>
              <a:rPr lang="en-US" dirty="0" smtClean="0"/>
              <a:t>Separate dataset into training data and test data</a:t>
            </a:r>
          </a:p>
          <a:p>
            <a:pPr marL="285750" indent="-285750">
              <a:buFont typeface="Arial" panose="020B0604020202020204" pitchFamily="34" charset="0"/>
              <a:buChar char="•"/>
            </a:pPr>
            <a:r>
              <a:rPr lang="en-US" dirty="0" smtClean="0"/>
              <a:t>Choose an algorithm</a:t>
            </a:r>
          </a:p>
          <a:p>
            <a:pPr marL="285750" indent="-285750">
              <a:buFont typeface="Arial" panose="020B0604020202020204" pitchFamily="34" charset="0"/>
              <a:buChar char="•"/>
            </a:pPr>
            <a:r>
              <a:rPr lang="en-US" dirty="0" smtClean="0"/>
              <a:t>Train your algorithm with the training data</a:t>
            </a:r>
          </a:p>
          <a:p>
            <a:pPr marL="285750" indent="-285750">
              <a:buFont typeface="Arial" panose="020B0604020202020204" pitchFamily="34" charset="0"/>
              <a:buChar char="•"/>
            </a:pPr>
            <a:r>
              <a:rPr lang="en-US" dirty="0" smtClean="0"/>
              <a:t>Test your algorithm on your test data</a:t>
            </a:r>
          </a:p>
          <a:p>
            <a:pPr marL="285750" indent="-285750">
              <a:buFont typeface="Arial" panose="020B0604020202020204" pitchFamily="34" charset="0"/>
              <a:buChar char="•"/>
            </a:pPr>
            <a:r>
              <a:rPr lang="en-US" dirty="0" smtClean="0"/>
              <a:t>Analyze results</a:t>
            </a:r>
          </a:p>
          <a:p>
            <a:pPr marL="285750" indent="-285750">
              <a:buFont typeface="Arial" panose="020B0604020202020204" pitchFamily="34" charset="0"/>
              <a:buChar char="•"/>
            </a:pPr>
            <a:r>
              <a:rPr lang="en-US" dirty="0" smtClean="0"/>
              <a:t>Wash rinse repeat</a:t>
            </a:r>
          </a:p>
        </p:txBody>
      </p:sp>
      <p:sp>
        <p:nvSpPr>
          <p:cNvPr id="4" name="Rounded Rectangle 3"/>
          <p:cNvSpPr/>
          <p:nvPr/>
        </p:nvSpPr>
        <p:spPr>
          <a:xfrm>
            <a:off x="9011927" y="838288"/>
            <a:ext cx="1205194"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Set</a:t>
            </a:r>
            <a:endParaRPr lang="en-US" dirty="0"/>
          </a:p>
        </p:txBody>
      </p:sp>
      <p:sp>
        <p:nvSpPr>
          <p:cNvPr id="8" name="Rounded Rectangle 7"/>
          <p:cNvSpPr/>
          <p:nvPr/>
        </p:nvSpPr>
        <p:spPr>
          <a:xfrm>
            <a:off x="9011926" y="1663417"/>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Up</a:t>
            </a:r>
            <a:endParaRPr lang="en-US" dirty="0"/>
          </a:p>
        </p:txBody>
      </p:sp>
      <p:sp>
        <p:nvSpPr>
          <p:cNvPr id="9" name="Rounded Rectangle 8"/>
          <p:cNvSpPr/>
          <p:nvPr/>
        </p:nvSpPr>
        <p:spPr>
          <a:xfrm>
            <a:off x="9011925" y="2488546"/>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Split</a:t>
            </a:r>
            <a:endParaRPr lang="en-US" dirty="0"/>
          </a:p>
        </p:txBody>
      </p:sp>
      <p:sp>
        <p:nvSpPr>
          <p:cNvPr id="10" name="Rounded Rectangle 9"/>
          <p:cNvSpPr/>
          <p:nvPr/>
        </p:nvSpPr>
        <p:spPr>
          <a:xfrm>
            <a:off x="8238235" y="3546476"/>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 Set</a:t>
            </a:r>
            <a:endParaRPr lang="en-US" dirty="0"/>
          </a:p>
        </p:txBody>
      </p:sp>
      <p:sp>
        <p:nvSpPr>
          <p:cNvPr id="12" name="Rounded Rectangle 11"/>
          <p:cNvSpPr/>
          <p:nvPr/>
        </p:nvSpPr>
        <p:spPr>
          <a:xfrm>
            <a:off x="9769269" y="3546480"/>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a:t>
            </a:r>
          </a:p>
          <a:p>
            <a:pPr algn="ctr"/>
            <a:r>
              <a:rPr lang="en-US" dirty="0" smtClean="0"/>
              <a:t>Data Set</a:t>
            </a:r>
            <a:endParaRPr lang="en-US" dirty="0"/>
          </a:p>
        </p:txBody>
      </p:sp>
      <p:sp>
        <p:nvSpPr>
          <p:cNvPr id="13" name="Rounded Rectangle 12"/>
          <p:cNvSpPr/>
          <p:nvPr/>
        </p:nvSpPr>
        <p:spPr>
          <a:xfrm>
            <a:off x="6985327" y="2705033"/>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Algorithm</a:t>
            </a:r>
            <a:endParaRPr lang="en-US" dirty="0"/>
          </a:p>
        </p:txBody>
      </p:sp>
      <p:sp>
        <p:nvSpPr>
          <p:cNvPr id="14" name="Rounded Rectangle 13"/>
          <p:cNvSpPr/>
          <p:nvPr/>
        </p:nvSpPr>
        <p:spPr>
          <a:xfrm>
            <a:off x="9011924" y="4616149"/>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a:t>
            </a:r>
            <a:endParaRPr lang="en-US" dirty="0"/>
          </a:p>
        </p:txBody>
      </p:sp>
      <p:sp>
        <p:nvSpPr>
          <p:cNvPr id="15" name="Rounded Rectangle 14"/>
          <p:cNvSpPr/>
          <p:nvPr/>
        </p:nvSpPr>
        <p:spPr>
          <a:xfrm>
            <a:off x="9011923" y="5494451"/>
            <a:ext cx="1205195" cy="534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Evaluate</a:t>
            </a:r>
            <a:endParaRPr lang="en-US" dirty="0"/>
          </a:p>
        </p:txBody>
      </p:sp>
      <p:cxnSp>
        <p:nvCxnSpPr>
          <p:cNvPr id="17" name="Straight Arrow Connector 16"/>
          <p:cNvCxnSpPr>
            <a:stCxn id="4" idx="2"/>
            <a:endCxn id="8" idx="0"/>
          </p:cNvCxnSpPr>
          <p:nvPr/>
        </p:nvCxnSpPr>
        <p:spPr>
          <a:xfrm>
            <a:off x="9614524" y="1372860"/>
            <a:ext cx="0" cy="29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9" idx="0"/>
          </p:cNvCxnSpPr>
          <p:nvPr/>
        </p:nvCxnSpPr>
        <p:spPr>
          <a:xfrm flipH="1">
            <a:off x="9614523" y="2197989"/>
            <a:ext cx="1" cy="29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0" idx="0"/>
          </p:cNvCxnSpPr>
          <p:nvPr/>
        </p:nvCxnSpPr>
        <p:spPr>
          <a:xfrm flipH="1">
            <a:off x="8840833" y="3023118"/>
            <a:ext cx="773690" cy="52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2"/>
            <a:endCxn id="12" idx="0"/>
          </p:cNvCxnSpPr>
          <p:nvPr/>
        </p:nvCxnSpPr>
        <p:spPr>
          <a:xfrm>
            <a:off x="9614523" y="3023118"/>
            <a:ext cx="757344" cy="523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a:endCxn id="14" idx="0"/>
          </p:cNvCxnSpPr>
          <p:nvPr/>
        </p:nvCxnSpPr>
        <p:spPr>
          <a:xfrm flipH="1">
            <a:off x="9614522" y="4081052"/>
            <a:ext cx="757345" cy="5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a:endCxn id="15" idx="0"/>
          </p:cNvCxnSpPr>
          <p:nvPr/>
        </p:nvCxnSpPr>
        <p:spPr>
          <a:xfrm flipH="1">
            <a:off x="9614521" y="5150721"/>
            <a:ext cx="1" cy="34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3" idx="2"/>
            <a:endCxn id="10" idx="1"/>
          </p:cNvCxnSpPr>
          <p:nvPr/>
        </p:nvCxnSpPr>
        <p:spPr>
          <a:xfrm rot="16200000" flipH="1">
            <a:off x="7626002" y="3201528"/>
            <a:ext cx="574157" cy="6503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8198" y="3346843"/>
            <a:ext cx="482012" cy="380338"/>
          </a:xfrm>
          <a:prstGeom prst="rect">
            <a:avLst/>
          </a:prstGeom>
        </p:spPr>
      </p:pic>
    </p:spTree>
    <p:extLst>
      <p:ext uri="{BB962C8B-B14F-4D97-AF65-F5344CB8AC3E}">
        <p14:creationId xmlns:p14="http://schemas.microsoft.com/office/powerpoint/2010/main" val="3058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fade">
                                      <p:cBhvr>
                                        <p:cTn id="42" dur="500"/>
                                        <p:tgtEl>
                                          <p:spTgt spid="11">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animEffect transition="in" filter="fade">
                                      <p:cBhvr>
                                        <p:cTn id="49" dur="500"/>
                                        <p:tgtEl>
                                          <p:spTgt spid="11">
                                            <p:txEl>
                                              <p:pRg st="4" end="4"/>
                                            </p:txEl>
                                          </p:spTgt>
                                        </p:tgtEl>
                                      </p:cBhvr>
                                    </p:animEffect>
                                  </p:childTnLst>
                                </p:cTn>
                              </p:par>
                              <p:par>
                                <p:cTn id="50" presetID="1"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5" end="5"/>
                                            </p:txEl>
                                          </p:spTgt>
                                        </p:tgtEl>
                                        <p:attrNameLst>
                                          <p:attrName>style.visibility</p:attrName>
                                        </p:attrNameLst>
                                      </p:cBhvr>
                                      <p:to>
                                        <p:strVal val="visible"/>
                                      </p:to>
                                    </p:set>
                                    <p:animEffect transition="in" filter="fade">
                                      <p:cBhvr>
                                        <p:cTn id="58" dur="500"/>
                                        <p:tgtEl>
                                          <p:spTgt spid="11">
                                            <p:txEl>
                                              <p:pRg st="5" end="5"/>
                                            </p:txEl>
                                          </p:spTgt>
                                        </p:tgtEl>
                                      </p:cBhvr>
                                    </p:animEffec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xEl>
                                              <p:pRg st="6" end="6"/>
                                            </p:txEl>
                                          </p:spTgt>
                                        </p:tgtEl>
                                        <p:attrNameLst>
                                          <p:attrName>style.visibility</p:attrName>
                                        </p:attrNameLst>
                                      </p:cBhvr>
                                      <p:to>
                                        <p:strVal val="visible"/>
                                      </p:to>
                                    </p:set>
                                    <p:animEffect transition="in" filter="fade">
                                      <p:cBhvr>
                                        <p:cTn id="67" dur="500"/>
                                        <p:tgtEl>
                                          <p:spTgt spid="11">
                                            <p:txEl>
                                              <p:pRg st="6" end="6"/>
                                            </p:txEl>
                                          </p:spTgt>
                                        </p:tgtEl>
                                      </p:cBhvr>
                                    </p:animEffect>
                                  </p:childTnLst>
                                </p:cTn>
                              </p:par>
                              <p:par>
                                <p:cTn id="68" presetID="1"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1">
                                            <p:txEl>
                                              <p:pRg st="7" end="7"/>
                                            </p:txEl>
                                          </p:spTgt>
                                        </p:tgtEl>
                                        <p:attrNameLst>
                                          <p:attrName>style.visibility</p:attrName>
                                        </p:attrNameLst>
                                      </p:cBhvr>
                                      <p:to>
                                        <p:strVal val="visible"/>
                                      </p:to>
                                    </p:set>
                                    <p:animEffect transition="in" filter="fade">
                                      <p:cBhvr>
                                        <p:cTn id="76"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5262" y="2046458"/>
            <a:ext cx="5479385"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W</a:t>
            </a:r>
            <a:r>
              <a:rPr lang="en-US" sz="3200" dirty="0" smtClean="0">
                <a:latin typeface="Segoe UI Light" panose="020B0502040204020203" pitchFamily="34" charset="0"/>
                <a:cs typeface="Segoe UI Light" panose="020B0502040204020203" pitchFamily="34" charset="0"/>
              </a:rPr>
              <a:t>hat is data science good for?</a:t>
            </a:r>
          </a:p>
        </p:txBody>
      </p:sp>
      <p:cxnSp>
        <p:nvCxnSpPr>
          <p:cNvPr id="7" name="Straight Connector 6"/>
          <p:cNvCxnSpPr/>
          <p:nvPr/>
        </p:nvCxnSpPr>
        <p:spPr>
          <a:xfrm>
            <a:off x="1101013" y="2761861"/>
            <a:ext cx="5542383"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408921" y="3023118"/>
            <a:ext cx="5539453"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Spam detection</a:t>
            </a:r>
          </a:p>
          <a:p>
            <a:pPr marL="285750" indent="-285750">
              <a:buFont typeface="Arial" panose="020B0604020202020204" pitchFamily="34" charset="0"/>
              <a:buChar char="•"/>
            </a:pPr>
            <a:r>
              <a:rPr lang="en-US" dirty="0" smtClean="0"/>
              <a:t>Sentiment analysis</a:t>
            </a:r>
          </a:p>
          <a:p>
            <a:pPr marL="285750" indent="-285750">
              <a:buFont typeface="Arial" panose="020B0604020202020204" pitchFamily="34" charset="0"/>
              <a:buChar char="•"/>
            </a:pPr>
            <a:r>
              <a:rPr lang="en-US" dirty="0" smtClean="0"/>
              <a:t>Speech recognition</a:t>
            </a:r>
          </a:p>
          <a:p>
            <a:pPr marL="285750" indent="-285750">
              <a:buFont typeface="Arial" panose="020B0604020202020204" pitchFamily="34" charset="0"/>
              <a:buChar char="•"/>
            </a:pPr>
            <a:r>
              <a:rPr lang="en-US" dirty="0" smtClean="0"/>
              <a:t>Finding psychos on Twitter (e.g. @</a:t>
            </a:r>
            <a:r>
              <a:rPr lang="en-US" dirty="0" err="1" smtClean="0"/>
              <a:t>jpalioto</a:t>
            </a:r>
            <a:r>
              <a:rPr lang="en-US" dirty="0" smtClean="0"/>
              <a:t>)</a:t>
            </a:r>
          </a:p>
          <a:p>
            <a:pPr marL="285750" indent="-285750">
              <a:buFont typeface="Arial" panose="020B0604020202020204" pitchFamily="34" charset="0"/>
              <a:buChar char="•"/>
            </a:pPr>
            <a:r>
              <a:rPr lang="en-US" dirty="0" smtClean="0"/>
              <a:t>Spying on you</a:t>
            </a:r>
          </a:p>
          <a:p>
            <a:pPr marL="285750" indent="-285750">
              <a:buFont typeface="Arial" panose="020B0604020202020204" pitchFamily="34" charset="0"/>
              <a:buChar char="•"/>
            </a:pPr>
            <a:r>
              <a:rPr lang="en-US" dirty="0" smtClean="0"/>
              <a:t>Catching criminals</a:t>
            </a:r>
          </a:p>
        </p:txBody>
      </p:sp>
      <p:pic>
        <p:nvPicPr>
          <p:cNvPr id="2" name="Picture 1"/>
          <p:cNvPicPr>
            <a:picLocks noChangeAspect="1"/>
          </p:cNvPicPr>
          <p:nvPr/>
        </p:nvPicPr>
        <p:blipFill>
          <a:blip r:embed="rId3"/>
          <a:stretch>
            <a:fillRect/>
          </a:stretch>
        </p:blipFill>
        <p:spPr>
          <a:xfrm>
            <a:off x="7105333" y="4829733"/>
            <a:ext cx="4235310" cy="2415836"/>
          </a:xfrm>
          <a:prstGeom prst="rect">
            <a:avLst/>
          </a:prstGeom>
        </p:spPr>
      </p:pic>
      <p:pic>
        <p:nvPicPr>
          <p:cNvPr id="4" name="Picture 3"/>
          <p:cNvPicPr>
            <a:picLocks noChangeAspect="1"/>
          </p:cNvPicPr>
          <p:nvPr/>
        </p:nvPicPr>
        <p:blipFill>
          <a:blip r:embed="rId4"/>
          <a:stretch>
            <a:fillRect/>
          </a:stretch>
        </p:blipFill>
        <p:spPr>
          <a:xfrm>
            <a:off x="7105333" y="2761861"/>
            <a:ext cx="3914563" cy="2067872"/>
          </a:xfrm>
          <a:prstGeom prst="rect">
            <a:avLst/>
          </a:prstGeom>
        </p:spPr>
      </p:pic>
    </p:spTree>
    <p:extLst>
      <p:ext uri="{BB962C8B-B14F-4D97-AF65-F5344CB8AC3E}">
        <p14:creationId xmlns:p14="http://schemas.microsoft.com/office/powerpoint/2010/main" val="262008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animEffect transition="in" filter="fade">
                                      <p:cBhvr>
                                        <p:cTn id="35" dur="500"/>
                                        <p:tgtEl>
                                          <p:spTgt spid="11">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Catching Criminals</a:t>
            </a:r>
            <a:endParaRPr lang="en-US" dirty="0"/>
          </a:p>
        </p:txBody>
      </p:sp>
      <p:pic>
        <p:nvPicPr>
          <p:cNvPr id="4" name="Picture 3"/>
          <p:cNvPicPr>
            <a:picLocks noChangeAspect="1"/>
          </p:cNvPicPr>
          <p:nvPr/>
        </p:nvPicPr>
        <p:blipFill>
          <a:blip r:embed="rId3"/>
          <a:stretch>
            <a:fillRect/>
          </a:stretch>
        </p:blipFill>
        <p:spPr>
          <a:xfrm>
            <a:off x="4074158" y="1708068"/>
            <a:ext cx="4043684" cy="3677391"/>
          </a:xfrm>
          <a:prstGeom prst="rect">
            <a:avLst/>
          </a:prstGeom>
        </p:spPr>
      </p:pic>
    </p:spTree>
    <p:extLst>
      <p:ext uri="{BB962C8B-B14F-4D97-AF65-F5344CB8AC3E}">
        <p14:creationId xmlns:p14="http://schemas.microsoft.com/office/powerpoint/2010/main" val="25118120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Catching Criminals</a:t>
            </a:r>
            <a:endParaRPr lang="en-US" dirty="0"/>
          </a:p>
        </p:txBody>
      </p:sp>
      <p:pic>
        <p:nvPicPr>
          <p:cNvPr id="4" name="Picture 3"/>
          <p:cNvPicPr>
            <a:picLocks noChangeAspect="1"/>
          </p:cNvPicPr>
          <p:nvPr/>
        </p:nvPicPr>
        <p:blipFill>
          <a:blip r:embed="rId3"/>
          <a:stretch>
            <a:fillRect/>
          </a:stretch>
        </p:blipFill>
        <p:spPr>
          <a:xfrm>
            <a:off x="3679867" y="2363192"/>
            <a:ext cx="4832267" cy="2098221"/>
          </a:xfrm>
          <a:prstGeom prst="rect">
            <a:avLst/>
          </a:prstGeom>
        </p:spPr>
      </p:pic>
    </p:spTree>
    <p:extLst>
      <p:ext uri="{BB962C8B-B14F-4D97-AF65-F5344CB8AC3E}">
        <p14:creationId xmlns:p14="http://schemas.microsoft.com/office/powerpoint/2010/main" val="23298172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Catching Criminals</a:t>
            </a:r>
            <a:endParaRPr lang="en-US" dirty="0"/>
          </a:p>
        </p:txBody>
      </p:sp>
      <p:sp>
        <p:nvSpPr>
          <p:cNvPr id="3" name="Content Placeholder 2"/>
          <p:cNvSpPr>
            <a:spLocks noGrp="1"/>
          </p:cNvSpPr>
          <p:nvPr>
            <p:ph idx="1"/>
          </p:nvPr>
        </p:nvSpPr>
        <p:spPr/>
        <p:txBody>
          <a:bodyPr/>
          <a:lstStyle/>
          <a:p>
            <a:r>
              <a:rPr lang="en-US" dirty="0" smtClean="0"/>
              <a:t>Forensic analysis on highly degraded surveillance photos</a:t>
            </a:r>
          </a:p>
          <a:p>
            <a:r>
              <a:rPr lang="en-US" dirty="0" smtClean="0"/>
              <a:t>Traditional approaches will not work</a:t>
            </a:r>
          </a:p>
          <a:p>
            <a:r>
              <a:rPr lang="en-US" dirty="0" smtClean="0"/>
              <a:t>How can it be done with data science and machine </a:t>
            </a:r>
            <a:r>
              <a:rPr lang="en-US" dirty="0"/>
              <a:t>l</a:t>
            </a:r>
            <a:r>
              <a:rPr lang="en-US" dirty="0" smtClean="0"/>
              <a:t>earning?</a:t>
            </a:r>
            <a:endParaRPr lang="en-US" dirty="0"/>
          </a:p>
        </p:txBody>
      </p:sp>
    </p:spTree>
    <p:extLst>
      <p:ext uri="{BB962C8B-B14F-4D97-AF65-F5344CB8AC3E}">
        <p14:creationId xmlns:p14="http://schemas.microsoft.com/office/powerpoint/2010/main" val="401541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7357</TotalTime>
  <Words>2034</Words>
  <Application>Microsoft Macintosh PowerPoint</Application>
  <PresentationFormat>Custom</PresentationFormat>
  <Paragraphs>366</Paragraphs>
  <Slides>51</Slides>
  <Notes>21</Notes>
  <HiddenSlides>8</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Data Science!</vt:lpstr>
      <vt:lpstr>http://aka.ms/bullisday1</vt:lpstr>
      <vt:lpstr>“I keep saying the sexy job in the next ten years will be statisticians. People think I'm joking, but who would've guessed that computer engineers would've been the sexy job of the 1990s?” - Hal Varian , Chief Economist at Google</vt:lpstr>
      <vt:lpstr>PowerPoint Presentation</vt:lpstr>
      <vt:lpstr>What is data science?</vt:lpstr>
      <vt:lpstr>PowerPoint Presentation</vt:lpstr>
      <vt:lpstr>Catching Criminals</vt:lpstr>
      <vt:lpstr>Catching Criminals</vt:lpstr>
      <vt:lpstr>Catching Criminals</vt:lpstr>
      <vt:lpstr>PowerPoint Presentation</vt:lpstr>
      <vt:lpstr>Who is a Data Scientist?</vt:lpstr>
      <vt:lpstr>PowerPoint Presentation</vt:lpstr>
      <vt:lpstr>PowerPoint Presentation</vt:lpstr>
      <vt:lpstr>PowerPoint Presentation</vt:lpstr>
      <vt:lpstr>Where do data scientists work?</vt:lpstr>
      <vt:lpstr>Why should you be interested?</vt:lpstr>
      <vt:lpstr>PowerPoint Presentation</vt:lpstr>
      <vt:lpstr>PowerPoint Presentation</vt:lpstr>
      <vt:lpstr>When to use data science?</vt:lpstr>
      <vt:lpstr>Problem Requirements</vt:lpstr>
      <vt:lpstr>Data tells us a story</vt:lpstr>
      <vt:lpstr>PowerPoint Presentation</vt:lpstr>
      <vt:lpstr>Would you have survived the Titanic? </vt:lpstr>
      <vt:lpstr>Probability</vt:lpstr>
      <vt:lpstr>Is this happening to you?</vt:lpstr>
      <vt:lpstr>Common Classes of Problems</vt:lpstr>
      <vt:lpstr>Classification</vt:lpstr>
      <vt:lpstr>Binary vs. Multiclass Classification</vt:lpstr>
      <vt:lpstr>Regression</vt:lpstr>
      <vt:lpstr>Recommenders</vt:lpstr>
      <vt:lpstr>Clustering</vt:lpstr>
      <vt:lpstr>Learning From Data</vt:lpstr>
      <vt:lpstr>What makes for a good ML problem?</vt:lpstr>
      <vt:lpstr>Machine Learning Problems in Genome Sciences</vt:lpstr>
      <vt:lpstr>PowerPoint Presentation</vt:lpstr>
      <vt:lpstr>http://aka.ms/bullisclasssurvey</vt:lpstr>
      <vt:lpstr>PowerPoint Presentation</vt:lpstr>
      <vt:lpstr>the fastest possible intro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Sundipta Rao</cp:lastModifiedBy>
  <cp:revision>40</cp:revision>
  <dcterms:created xsi:type="dcterms:W3CDTF">2012-07-27T01:16:44Z</dcterms:created>
  <dcterms:modified xsi:type="dcterms:W3CDTF">2017-08-01T18:00:36Z</dcterms:modified>
</cp:coreProperties>
</file>